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1338" r:id="rId5"/>
    <p:sldId id="1366" r:id="rId6"/>
    <p:sldId id="256" r:id="rId7"/>
    <p:sldId id="1376" r:id="rId8"/>
    <p:sldId id="1396" r:id="rId9"/>
    <p:sldId id="1380" r:id="rId10"/>
    <p:sldId id="1381" r:id="rId11"/>
    <p:sldId id="1382" r:id="rId12"/>
    <p:sldId id="1384" r:id="rId13"/>
    <p:sldId id="1359" r:id="rId14"/>
    <p:sldId id="1377" r:id="rId15"/>
    <p:sldId id="1393" r:id="rId16"/>
    <p:sldId id="1394" r:id="rId17"/>
    <p:sldId id="1387" r:id="rId18"/>
    <p:sldId id="1397" r:id="rId19"/>
    <p:sldId id="1398" r:id="rId20"/>
    <p:sldId id="1395" r:id="rId21"/>
    <p:sldId id="1388" r:id="rId22"/>
    <p:sldId id="1390" r:id="rId23"/>
    <p:sldId id="1399" r:id="rId24"/>
    <p:sldId id="1392" r:id="rId25"/>
    <p:sldId id="1404" r:id="rId26"/>
    <p:sldId id="1405" r:id="rId27"/>
    <p:sldId id="1406" r:id="rId28"/>
    <p:sldId id="1401" r:id="rId29"/>
    <p:sldId id="1402" r:id="rId30"/>
    <p:sldId id="1403" r:id="rId31"/>
    <p:sldId id="1391" r:id="rId3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C0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8A827D-5CF2-4C0D-AEF3-29B270E9C1D5}" v="831" dt="2022-03-07T12:38:14.2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4660"/>
  </p:normalViewPr>
  <p:slideViewPr>
    <p:cSldViewPr snapToGrid="0">
      <p:cViewPr>
        <p:scale>
          <a:sx n="76" d="100"/>
          <a:sy n="76" d="100"/>
        </p:scale>
        <p:origin x="-462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0F8DD-1CED-4EFD-B069-4F122EA54F7C}" type="datetimeFigureOut">
              <a:rPr lang="es-CO" smtClean="0"/>
              <a:t>20/05/2022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2B2FF-C049-4131-AC58-560737A649F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9017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svg"/><Relationship Id="rId5" Type="http://schemas.openxmlformats.org/officeDocument/2006/relationships/image" Target="../media/image23.png"/><Relationship Id="rId4" Type="http://schemas.openxmlformats.org/officeDocument/2006/relationships/image" Target="../media/image1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svg"/><Relationship Id="rId4" Type="http://schemas.openxmlformats.org/officeDocument/2006/relationships/image" Target="../media/image2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0.svg"/><Relationship Id="rId4" Type="http://schemas.openxmlformats.org/officeDocument/2006/relationships/image" Target="../media/image7.png"/><Relationship Id="rId9" Type="http://schemas.openxmlformats.org/officeDocument/2006/relationships/image" Target="../media/image1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4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5" Type="http://schemas.openxmlformats.org/officeDocument/2006/relationships/image" Target="../media/image13.svg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4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5" Type="http://schemas.openxmlformats.org/officeDocument/2006/relationships/image" Target="../media/image13.svg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3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13.svg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8.svg"/><Relationship Id="rId9" Type="http://schemas.openxmlformats.org/officeDocument/2006/relationships/image" Target="../media/image13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xmlns="" id="{91EDE474-F2BE-4121-92F3-DA22862F3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8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xmlns="" id="{0B8F7C66-8754-4A35-AC85-25489D5311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xmlns="" id="{A77FDAE8-62E4-413F-BF4D-7871C2A9DC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680879" y="5024781"/>
            <a:ext cx="2031239" cy="64866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ED285E39-F5FD-4CAB-B42E-F57CEDAEFE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7473" y="2326452"/>
            <a:ext cx="4718050" cy="1492250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ROBOTO 40 MAYUSCULA NEGRITA </a:t>
            </a:r>
            <a:endParaRPr lang="es-CO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xmlns="" id="{10B293A7-6409-4A40-A8BC-4AE6BB468A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40500" y="4295775"/>
            <a:ext cx="4432300" cy="450850"/>
          </a:xfrm>
        </p:spPr>
        <p:txBody>
          <a:bodyPr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s-ES" dirty="0"/>
              <a:t>Complemento Arial 25</a:t>
            </a:r>
            <a:endParaRPr lang="es-CO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xmlns="" id="{F2CCDB67-16D6-42EE-9F05-5F06A8C8B05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9747" y="1143407"/>
            <a:ext cx="5024781" cy="502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2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2">
            <a:extLst>
              <a:ext uri="{FF2B5EF4-FFF2-40B4-BE49-F238E27FC236}">
                <a16:creationId xmlns:a16="http://schemas.microsoft.com/office/drawing/2014/main" xmlns="" id="{2F318242-9685-4809-9D26-B49A5B362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874" y="1700665"/>
            <a:ext cx="6869839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MAY. ROBOTO 30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xmlns="" id="{F69CBAA3-EF68-48E1-9E2D-EC27E33D5C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23874" y="2600776"/>
            <a:ext cx="6869839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7" name="Imagen 6" descr="Mano sosteniendo un celular en la mano&#10;&#10;Descripción generada automáticamente">
            <a:extLst>
              <a:ext uri="{FF2B5EF4-FFF2-40B4-BE49-F238E27FC236}">
                <a16:creationId xmlns:a16="http://schemas.microsoft.com/office/drawing/2014/main" xmlns="" id="{37F07655-CE98-4F3B-80E7-0485DEAF48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1973"/>
            <a:ext cx="4357093" cy="5386027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xmlns="" id="{9E072DB1-016E-433A-A446-9DC941FC45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459151" y="-600661"/>
            <a:ext cx="1716850" cy="181986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A9ECF650-0EAD-4E5C-BD9E-1ADDDC1B8A36}"/>
              </a:ext>
            </a:extLst>
          </p:cNvPr>
          <p:cNvSpPr txBox="1"/>
          <p:nvPr userDrawn="1"/>
        </p:nvSpPr>
        <p:spPr>
          <a:xfrm>
            <a:off x="10317576" y="309269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CONFIANZA</a:t>
            </a:r>
            <a:endParaRPr lang="es-CO" dirty="0">
              <a:solidFill>
                <a:schemeClr val="bg2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11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Una persona con una guitarra en las manos&#10;&#10;Descripción generada automáticamente con confianza baja">
            <a:extLst>
              <a:ext uri="{FF2B5EF4-FFF2-40B4-BE49-F238E27FC236}">
                <a16:creationId xmlns:a16="http://schemas.microsoft.com/office/drawing/2014/main" xmlns="" id="{4BB782F2-2D75-427F-ACBB-9130EAF4E8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379" y="1924617"/>
            <a:ext cx="6979621" cy="3650342"/>
          </a:xfrm>
          <a:prstGeom prst="rect">
            <a:avLst/>
          </a:prstGeom>
        </p:spPr>
      </p:pic>
      <p:pic>
        <p:nvPicPr>
          <p:cNvPr id="9" name="Imagen 8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xmlns="" id="{EAD1F5A0-03A6-4190-A32E-A20C8373D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sp>
        <p:nvSpPr>
          <p:cNvPr id="4" name="Marcador de texto 2">
            <a:extLst>
              <a:ext uri="{FF2B5EF4-FFF2-40B4-BE49-F238E27FC236}">
                <a16:creationId xmlns:a16="http://schemas.microsoft.com/office/drawing/2014/main" xmlns="" id="{2F318242-9685-4809-9D26-B49A5B362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7958" y="2082801"/>
            <a:ext cx="7706405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MAY. ROBOTO 30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xmlns="" id="{F69CBAA3-EF68-48E1-9E2D-EC27E33D5C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7958" y="2982912"/>
            <a:ext cx="7706405" cy="827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xmlns="" id="{67CC6B2B-2407-4FE8-83DC-C3A1EF624A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55625" y="6089272"/>
            <a:ext cx="1012333" cy="1073073"/>
          </a:xfrm>
          <a:prstGeom prst="rect">
            <a:avLst/>
          </a:prstGeom>
        </p:spPr>
      </p:pic>
      <p:sp>
        <p:nvSpPr>
          <p:cNvPr id="11" name="Marcador de texto 7">
            <a:extLst>
              <a:ext uri="{FF2B5EF4-FFF2-40B4-BE49-F238E27FC236}">
                <a16:creationId xmlns:a16="http://schemas.microsoft.com/office/drawing/2014/main" xmlns="" id="{C8EEA702-D73A-4411-B7F3-E1544E4283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7957" y="4129992"/>
            <a:ext cx="2215471" cy="1037093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negrita 20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xmlns="" id="{45F7005D-BBDD-45C2-9415-62360495D1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7957" y="4979192"/>
            <a:ext cx="2215471" cy="2336007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negrita 18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xmlns="" id="{3B5432E3-AFDC-48F7-BA1C-0554ECAE9F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44686" y="4144506"/>
            <a:ext cx="2220686" cy="1037093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negrita 20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xmlns="" id="{2FA86C53-F4C1-4656-8E5A-49CDA36E96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4686" y="4979192"/>
            <a:ext cx="2220686" cy="2336007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negrita 18</a:t>
            </a:r>
          </a:p>
        </p:txBody>
      </p:sp>
      <p:sp>
        <p:nvSpPr>
          <p:cNvPr id="16" name="Marcador de texto 7">
            <a:extLst>
              <a:ext uri="{FF2B5EF4-FFF2-40B4-BE49-F238E27FC236}">
                <a16:creationId xmlns:a16="http://schemas.microsoft.com/office/drawing/2014/main" xmlns="" id="{294AC91E-6489-4D56-A4E9-3A986143A4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6629" y="4144506"/>
            <a:ext cx="2747733" cy="1037093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negrita 20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xmlns="" id="{4579959B-680C-42AA-8B2C-FA94F209648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6629" y="4979192"/>
            <a:ext cx="2747733" cy="2336007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negrita 18</a:t>
            </a:r>
          </a:p>
        </p:txBody>
      </p:sp>
    </p:spTree>
    <p:extLst>
      <p:ext uri="{BB962C8B-B14F-4D97-AF65-F5344CB8AC3E}">
        <p14:creationId xmlns:p14="http://schemas.microsoft.com/office/powerpoint/2010/main" val="3831023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computadora, refrigerador, hombre, parado&#10;&#10;Descripción generada automáticamente">
            <a:extLst>
              <a:ext uri="{FF2B5EF4-FFF2-40B4-BE49-F238E27FC236}">
                <a16:creationId xmlns:a16="http://schemas.microsoft.com/office/drawing/2014/main" xmlns="" id="{568B5CA8-AA86-4975-BA4A-9DCA5C293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086" y="-327547"/>
            <a:ext cx="12887074" cy="7629099"/>
          </a:xfrm>
          <a:prstGeom prst="rect">
            <a:avLst/>
          </a:prstGeom>
        </p:spPr>
      </p:pic>
      <p:pic>
        <p:nvPicPr>
          <p:cNvPr id="9" name="Imagen 8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xmlns="" id="{EAD1F5A0-03A6-4190-A32E-A20C8373D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sp>
        <p:nvSpPr>
          <p:cNvPr id="4" name="Marcador de texto 2">
            <a:extLst>
              <a:ext uri="{FF2B5EF4-FFF2-40B4-BE49-F238E27FC236}">
                <a16:creationId xmlns:a16="http://schemas.microsoft.com/office/drawing/2014/main" xmlns="" id="{2F318242-9685-4809-9D26-B49A5B362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27921" y="1845808"/>
            <a:ext cx="6596538" cy="59576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MAY. ROBOTO 30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xmlns="" id="{F69CBAA3-EF68-48E1-9E2D-EC27E33D5C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27920" y="2949347"/>
            <a:ext cx="2053566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negrita 20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xmlns="" id="{F25DFE6E-534F-476D-A505-275A1D8AEA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27920" y="3784033"/>
            <a:ext cx="2053566" cy="2355510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</p:txBody>
      </p:sp>
      <p:sp>
        <p:nvSpPr>
          <p:cNvPr id="16" name="Marcador de texto 7">
            <a:extLst>
              <a:ext uri="{FF2B5EF4-FFF2-40B4-BE49-F238E27FC236}">
                <a16:creationId xmlns:a16="http://schemas.microsoft.com/office/drawing/2014/main" xmlns="" id="{8920BB62-6DBB-4CB3-A2EC-DF1402B32E6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9406" y="2949347"/>
            <a:ext cx="2053566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negrita 20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xmlns="" id="{CCD41667-4FAD-4D7D-9B28-68507471CF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9406" y="3784033"/>
            <a:ext cx="2053566" cy="2355510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</p:txBody>
      </p:sp>
      <p:sp>
        <p:nvSpPr>
          <p:cNvPr id="19" name="Marcador de texto 7">
            <a:extLst>
              <a:ext uri="{FF2B5EF4-FFF2-40B4-BE49-F238E27FC236}">
                <a16:creationId xmlns:a16="http://schemas.microsoft.com/office/drawing/2014/main" xmlns="" id="{57E401CB-2EDA-4D0D-94C9-248853F5BD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70892" y="2949347"/>
            <a:ext cx="2053566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negrita 20</a:t>
            </a:r>
          </a:p>
        </p:txBody>
      </p:sp>
      <p:sp>
        <p:nvSpPr>
          <p:cNvPr id="20" name="Marcador de texto 7">
            <a:extLst>
              <a:ext uri="{FF2B5EF4-FFF2-40B4-BE49-F238E27FC236}">
                <a16:creationId xmlns:a16="http://schemas.microsoft.com/office/drawing/2014/main" xmlns="" id="{0B23C3D2-0C5D-4151-86D3-471580A3A9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70892" y="3784033"/>
            <a:ext cx="2053566" cy="2355510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</p:txBody>
      </p:sp>
    </p:spTree>
    <p:extLst>
      <p:ext uri="{BB962C8B-B14F-4D97-AF65-F5344CB8AC3E}">
        <p14:creationId xmlns:p14="http://schemas.microsoft.com/office/powerpoint/2010/main" val="1371253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92952B9E-7626-4A05-8526-85CED735C63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xmlns="" id="{2F318242-9685-4809-9D26-B49A5B362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75657" y="1460268"/>
            <a:ext cx="10029579" cy="580690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MAY. ROBOTO 30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xmlns="" id="{F69CBAA3-EF68-48E1-9E2D-EC27E33D5C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75657" y="4081916"/>
            <a:ext cx="3149600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Subtitulo ROBOTO negrita 20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xmlns="" id="{F25DFE6E-534F-476D-A505-275A1D8AEA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75657" y="4916602"/>
            <a:ext cx="3149600" cy="1559262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negrita 18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xmlns="" id="{7EC8F8FF-C656-4061-9BD7-2EB6923DD0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15646" y="4081916"/>
            <a:ext cx="3149600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Subtitulo ROBOTO negrita 20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xmlns="" id="{E1A7838F-D390-4F74-B74A-6F56C10BD8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15646" y="4916602"/>
            <a:ext cx="3149600" cy="1559262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negrita 18</a:t>
            </a:r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xmlns="" id="{BE96ED99-2FA9-4145-BFED-BFA84F015C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55635" y="4081916"/>
            <a:ext cx="3149600" cy="595766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Subtitulo ROBOTO negrita 20</a:t>
            </a:r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xmlns="" id="{B37AC8E2-DFE4-415C-9ECC-D806594FBF7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55635" y="4916602"/>
            <a:ext cx="3149600" cy="1559262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negrita 18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xmlns="" id="{449BEFCB-1B51-4940-BDD3-911F0BB262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495624" y="2557884"/>
            <a:ext cx="125762" cy="386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76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92952B9E-7626-4A05-8526-85CED735C63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xmlns="" id="{EAD1F5A0-03A6-4190-A32E-A20C8373D8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xmlns="" id="{463A28CB-6480-4E00-8060-EB811C481F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379200" y="3021012"/>
            <a:ext cx="104775" cy="3257550"/>
          </a:xfrm>
          <a:prstGeom prst="rect">
            <a:avLst/>
          </a:prstGeom>
        </p:spPr>
      </p:pic>
      <p:sp>
        <p:nvSpPr>
          <p:cNvPr id="24" name="Marcador de texto 23">
            <a:extLst>
              <a:ext uri="{FF2B5EF4-FFF2-40B4-BE49-F238E27FC236}">
                <a16:creationId xmlns:a16="http://schemas.microsoft.com/office/drawing/2014/main" xmlns="" id="{32EC1466-73B7-49B2-8E90-EF7F7B4153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3153" y="3944509"/>
            <a:ext cx="6323013" cy="55403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  <a:lvl2pPr>
              <a:defRPr sz="1800">
                <a:solidFill>
                  <a:schemeClr val="bg1"/>
                </a:solidFill>
                <a:latin typeface="Arial "/>
              </a:defRPr>
            </a:lvl2pPr>
            <a:lvl3pPr>
              <a:defRPr sz="1800">
                <a:solidFill>
                  <a:schemeClr val="bg1"/>
                </a:solidFill>
                <a:latin typeface="Arial "/>
              </a:defRPr>
            </a:lvl3pPr>
            <a:lvl4pPr>
              <a:defRPr sz="1800">
                <a:solidFill>
                  <a:schemeClr val="bg1"/>
                </a:solidFill>
                <a:latin typeface="Arial "/>
              </a:defRPr>
            </a:lvl4pPr>
            <a:lvl5pPr>
              <a:defRPr sz="1800">
                <a:solidFill>
                  <a:schemeClr val="bg1"/>
                </a:solidFill>
                <a:latin typeface="Arial "/>
              </a:defRPr>
            </a:lvl5pPr>
          </a:lstStyle>
          <a:p>
            <a:pPr lvl="0"/>
            <a:r>
              <a:rPr lang="es-ES" dirty="0"/>
              <a:t>Textos ROBOTO 18</a:t>
            </a:r>
            <a:endParaRPr lang="es-CO" dirty="0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xmlns="" id="{2F318242-9685-4809-9D26-B49A5B3628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6727" y="3102089"/>
            <a:ext cx="6296345" cy="59576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MAY. ROBOTO 30</a:t>
            </a:r>
            <a:endParaRPr lang="es-CO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xmlns="" id="{4B0E8DAD-E953-484C-AD1F-CFB0B1D1DB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5641" y="659179"/>
            <a:ext cx="25717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0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D6CE1CD4-BC03-487B-AF52-0C446665EE89}"/>
              </a:ext>
            </a:extLst>
          </p:cNvPr>
          <p:cNvSpPr/>
          <p:nvPr userDrawn="1"/>
        </p:nvSpPr>
        <p:spPr>
          <a:xfrm flipH="1">
            <a:off x="-1" y="0"/>
            <a:ext cx="483452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xmlns="" id="{390F1B9E-4B6B-46B0-8734-D1688218AA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83827" y="1352563"/>
            <a:ext cx="5447029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MAY. ROBOTO 30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DB9125BC-16ED-4B4B-B598-BCC4A3DDE6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3827" y="2252674"/>
            <a:ext cx="5447029" cy="4148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E1F28FC-CF55-4C88-8810-93525E0C65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113" y="4978400"/>
            <a:ext cx="3192462" cy="14224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Arial "/>
              </a:defRPr>
            </a:lvl1pPr>
            <a:lvl2pPr>
              <a:defRPr sz="1200">
                <a:solidFill>
                  <a:schemeClr val="bg1"/>
                </a:solidFill>
                <a:latin typeface="Arial "/>
              </a:defRPr>
            </a:lvl2pPr>
            <a:lvl3pPr>
              <a:defRPr sz="1200">
                <a:solidFill>
                  <a:schemeClr val="bg1"/>
                </a:solidFill>
                <a:latin typeface="Arial "/>
              </a:defRPr>
            </a:lvl3pPr>
            <a:lvl4pPr>
              <a:defRPr sz="1200">
                <a:solidFill>
                  <a:schemeClr val="bg1"/>
                </a:solidFill>
                <a:latin typeface="Arial "/>
              </a:defRPr>
            </a:lvl4pPr>
            <a:lvl5pPr>
              <a:defRPr sz="1200">
                <a:solidFill>
                  <a:schemeClr val="bg1"/>
                </a:solidFill>
                <a:latin typeface="Arial "/>
              </a:defRPr>
            </a:lvl5pPr>
          </a:lstStyle>
          <a:p>
            <a:pPr lvl="0"/>
            <a:r>
              <a:rPr lang="es-ES" dirty="0"/>
              <a:t>Textos complementarios ARIAL 12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sit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, </a:t>
            </a:r>
            <a:r>
              <a:rPr lang="es-CO" dirty="0" err="1"/>
              <a:t>consectetuer</a:t>
            </a:r>
            <a:r>
              <a:rPr lang="es-CO" dirty="0"/>
              <a:t> </a:t>
            </a:r>
            <a:r>
              <a:rPr lang="es-CO" dirty="0" err="1"/>
              <a:t>adipiscing</a:t>
            </a:r>
            <a:r>
              <a:rPr lang="es-CO" dirty="0"/>
              <a:t> </a:t>
            </a:r>
            <a:r>
              <a:rPr lang="es-CO" dirty="0" err="1"/>
              <a:t>elit</a:t>
            </a:r>
            <a:r>
              <a:rPr lang="es-CO" dirty="0"/>
              <a:t>, sed </a:t>
            </a:r>
            <a:r>
              <a:rPr lang="es-CO" dirty="0" err="1"/>
              <a:t>diam</a:t>
            </a:r>
            <a:r>
              <a:rPr lang="es-CO" dirty="0"/>
              <a:t> </a:t>
            </a:r>
            <a:r>
              <a:rPr lang="es-CO" dirty="0" err="1"/>
              <a:t>nonummy</a:t>
            </a:r>
            <a:r>
              <a:rPr lang="es-CO" dirty="0"/>
              <a:t> </a:t>
            </a:r>
            <a:r>
              <a:rPr lang="es-CO" dirty="0" err="1"/>
              <a:t>nibh</a:t>
            </a:r>
            <a:r>
              <a:rPr lang="es-CO" dirty="0"/>
              <a:t> </a:t>
            </a:r>
            <a:r>
              <a:rPr lang="es-CO" dirty="0" err="1"/>
              <a:t>euismod</a:t>
            </a:r>
            <a:r>
              <a:rPr lang="es-CO" dirty="0"/>
              <a:t> </a:t>
            </a:r>
            <a:r>
              <a:rPr lang="es-CO" dirty="0" err="1"/>
              <a:t>tincidunt</a:t>
            </a:r>
            <a:r>
              <a:rPr lang="es-CO" dirty="0"/>
              <a:t> ut </a:t>
            </a:r>
            <a:r>
              <a:rPr lang="es-CO" dirty="0" err="1"/>
              <a:t>laoreet</a:t>
            </a:r>
            <a:r>
              <a:rPr lang="es-CO" dirty="0"/>
              <a:t> </a:t>
            </a:r>
            <a:r>
              <a:rPr lang="es-CO" dirty="0" err="1"/>
              <a:t>dolore</a:t>
            </a:r>
            <a:r>
              <a:rPr lang="es-CO" dirty="0"/>
              <a:t> magna </a:t>
            </a:r>
            <a:r>
              <a:rPr lang="es-CO" dirty="0" err="1"/>
              <a:t>aliquam</a:t>
            </a:r>
            <a:r>
              <a:rPr lang="es-CO" dirty="0"/>
              <a:t> </a:t>
            </a:r>
            <a:r>
              <a:rPr lang="es-CO" dirty="0" err="1"/>
              <a:t>erat</a:t>
            </a:r>
            <a:r>
              <a:rPr lang="es-CO" dirty="0"/>
              <a:t> </a:t>
            </a:r>
            <a:r>
              <a:rPr lang="es-CO" dirty="0" err="1"/>
              <a:t>volutpat</a:t>
            </a:r>
            <a:r>
              <a:rPr lang="es-CO" dirty="0"/>
              <a:t>. Ut </a:t>
            </a:r>
            <a:r>
              <a:rPr lang="es-CO" dirty="0" err="1"/>
              <a:t>wisi</a:t>
            </a:r>
            <a:r>
              <a:rPr lang="es-CO" dirty="0"/>
              <a:t> </a:t>
            </a:r>
            <a:r>
              <a:rPr lang="es-CO" dirty="0" err="1"/>
              <a:t>enim</a:t>
            </a:r>
            <a:r>
              <a:rPr lang="es-CO" dirty="0"/>
              <a:t> ad </a:t>
            </a:r>
            <a:r>
              <a:rPr lang="es-CO" dirty="0" err="1"/>
              <a:t>minim</a:t>
            </a:r>
            <a:r>
              <a:rPr lang="es-CO" dirty="0"/>
              <a:t> </a:t>
            </a:r>
            <a:r>
              <a:rPr lang="es-CO" dirty="0" err="1"/>
              <a:t>veniam</a:t>
            </a:r>
            <a:r>
              <a:rPr lang="es-CO" dirty="0"/>
              <a:t>, quis </a:t>
            </a:r>
            <a:r>
              <a:rPr lang="es-CO" dirty="0" err="1"/>
              <a:t>nostrud</a:t>
            </a:r>
            <a:r>
              <a:rPr lang="es-CO" dirty="0"/>
              <a:t> </a:t>
            </a:r>
            <a:r>
              <a:rPr lang="es-CO" dirty="0" err="1"/>
              <a:t>exerci</a:t>
            </a:r>
            <a:r>
              <a:rPr lang="es-CO" dirty="0"/>
              <a:t> </a:t>
            </a:r>
            <a:r>
              <a:rPr lang="es-CO" dirty="0" err="1"/>
              <a:t>tation</a:t>
            </a:r>
            <a:endParaRPr lang="es-CO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xmlns="" id="{62C01CA6-D19D-47E0-9AC1-A20C1BC5864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34231" y="2002291"/>
            <a:ext cx="2308225" cy="2497138"/>
          </a:xfrm>
        </p:spPr>
        <p:txBody>
          <a:bodyPr>
            <a:normAutofit/>
          </a:bodyPr>
          <a:lstStyle>
            <a:lvl1pPr marL="0" indent="0">
              <a:buNone/>
              <a:defRPr sz="2200" i="1">
                <a:solidFill>
                  <a:schemeClr val="bg1"/>
                </a:solidFill>
                <a:latin typeface="Arial 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Insertar imagen, gráfico o ícono de respaldo en color blanco</a:t>
            </a:r>
            <a:endParaRPr lang="es-CO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xmlns="" id="{16186D13-A8C3-4921-83B3-F950F3C64E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85228" y="2551592"/>
            <a:ext cx="14986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99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xmlns="" id="{871448E3-35FA-4A3F-A8A6-BC14FFEF6F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xmlns="" id="{390F1B9E-4B6B-46B0-8734-D1688218AA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81649" y="1700665"/>
            <a:ext cx="5449207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ROBOTO 30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DB9125BC-16ED-4B4B-B598-BCC4A3DDE6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1649" y="2600776"/>
            <a:ext cx="5449207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3" name="Imagen 2" descr="Imagen que contiene persona, interior, hombre, frente&#10;&#10;Descripción generada automáticamente">
            <a:extLst>
              <a:ext uri="{FF2B5EF4-FFF2-40B4-BE49-F238E27FC236}">
                <a16:creationId xmlns:a16="http://schemas.microsoft.com/office/drawing/2014/main" xmlns="" id="{CAB95235-0DE3-41CB-AEA8-EE486F51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8" r="24259"/>
          <a:stretch/>
        </p:blipFill>
        <p:spPr>
          <a:xfrm>
            <a:off x="0" y="0"/>
            <a:ext cx="4933950" cy="6858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xmlns="" id="{AF15AB31-4571-4559-8D4B-97303371E4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344939" y="4180115"/>
            <a:ext cx="138381" cy="22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06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C09F9210-E78C-499B-9AF7-1669E8E0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3AF4-E1C7-4338-AC23-B34EB54E25C9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BB079226-D84F-4CAB-BB52-A84D0A92F859}"/>
              </a:ext>
            </a:extLst>
          </p:cNvPr>
          <p:cNvSpPr/>
          <p:nvPr userDrawn="1"/>
        </p:nvSpPr>
        <p:spPr>
          <a:xfrm>
            <a:off x="7507930" y="0"/>
            <a:ext cx="468406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0ADF373-BA4B-4ACC-9737-EB775B8EF1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1363664"/>
            <a:ext cx="63420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MAY. ROBOTO 30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2263775"/>
            <a:ext cx="6342062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xmlns="" id="{3F30AB48-D0E0-4F3B-A5EA-DBDFCFE52F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94995" y="1561524"/>
            <a:ext cx="3309938" cy="174842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Arial "/>
              </a:defRPr>
            </a:lvl1pPr>
            <a:lvl2pPr>
              <a:defRPr sz="1200">
                <a:solidFill>
                  <a:schemeClr val="bg1"/>
                </a:solidFill>
                <a:latin typeface="Arial "/>
              </a:defRPr>
            </a:lvl2pPr>
            <a:lvl3pPr>
              <a:defRPr sz="1200">
                <a:solidFill>
                  <a:schemeClr val="bg1"/>
                </a:solidFill>
                <a:latin typeface="Arial "/>
              </a:defRPr>
            </a:lvl3pPr>
            <a:lvl4pPr>
              <a:defRPr sz="1200">
                <a:solidFill>
                  <a:schemeClr val="bg1"/>
                </a:solidFill>
                <a:latin typeface="Arial "/>
              </a:defRPr>
            </a:lvl4pPr>
            <a:lvl5pPr>
              <a:defRPr sz="1200">
                <a:solidFill>
                  <a:schemeClr val="bg1"/>
                </a:solidFill>
                <a:latin typeface="Arial "/>
              </a:defRPr>
            </a:lvl5pPr>
          </a:lstStyle>
          <a:p>
            <a:pPr lvl="0"/>
            <a:r>
              <a:rPr lang="es-ES" dirty="0"/>
              <a:t>Textos complementarios ARIAL 12</a:t>
            </a:r>
            <a:endParaRPr lang="es-CO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xmlns="" id="{B4A6B839-8DE6-48CA-9EB4-DEB024E971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572540" y="4483894"/>
            <a:ext cx="3309937" cy="33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59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Una mujer con el cabello largo&#10;&#10;Descripción generada automáticamente con confianza media">
            <a:extLst>
              <a:ext uri="{FF2B5EF4-FFF2-40B4-BE49-F238E27FC236}">
                <a16:creationId xmlns:a16="http://schemas.microsoft.com/office/drawing/2014/main" xmlns="" id="{3655B73B-6592-4342-A06D-E104C80A04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33" y="0"/>
            <a:ext cx="10266467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0ADF373-BA4B-4ACC-9737-EB775B8EF1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1363664"/>
            <a:ext cx="63420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MAY.ROBOTO 30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2263775"/>
            <a:ext cx="6342062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xmlns="" id="{DFEFD8D7-C4C9-490F-B779-5DA2AD2B90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635" y="4564176"/>
            <a:ext cx="1459252" cy="14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739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BB079226-D84F-4CAB-BB52-A84D0A92F859}"/>
              </a:ext>
            </a:extLst>
          </p:cNvPr>
          <p:cNvSpPr/>
          <p:nvPr userDrawn="1"/>
        </p:nvSpPr>
        <p:spPr>
          <a:xfrm flipH="1">
            <a:off x="1" y="0"/>
            <a:ext cx="750793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2482142"/>
            <a:ext cx="5618162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xmlns="" id="{549E5773-E8C0-4847-BDDA-666216B328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1208938"/>
            <a:ext cx="5618162" cy="595766"/>
          </a:xfrm>
        </p:spPr>
        <p:txBody>
          <a:bodyPr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TÍTULOS DOBLES MAY.</a:t>
            </a:r>
            <a:endParaRPr lang="es-CO" dirty="0"/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xmlns="" id="{46A3D791-A9E8-49C8-87BE-B135D2008A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8" y="1574831"/>
            <a:ext cx="56181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ROBOTO 30</a:t>
            </a:r>
            <a:endParaRPr lang="es-CO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xmlns="" id="{3C2A868F-0CB4-4391-8949-4EE92AFFAD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758631" y="2921086"/>
            <a:ext cx="14986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3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áfico 19">
            <a:extLst>
              <a:ext uri="{FF2B5EF4-FFF2-40B4-BE49-F238E27FC236}">
                <a16:creationId xmlns:a16="http://schemas.microsoft.com/office/drawing/2014/main" xmlns="" id="{F5D84427-3A7B-4A27-B51D-C4244A771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459151" y="-600661"/>
            <a:ext cx="1716850" cy="1819861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xmlns="" id="{821C3B47-DE83-443C-A960-F43C66A2C15E}"/>
              </a:ext>
            </a:extLst>
          </p:cNvPr>
          <p:cNvSpPr txBox="1"/>
          <p:nvPr userDrawn="1"/>
        </p:nvSpPr>
        <p:spPr>
          <a:xfrm>
            <a:off x="10974381" y="319480"/>
            <a:ext cx="1060045" cy="380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BCT</a:t>
            </a:r>
            <a:endParaRPr lang="es-CO" dirty="0">
              <a:solidFill>
                <a:schemeClr val="bg2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xmlns="" id="{ADE413DD-70D9-45FD-A71B-AFCD23D3F6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97329" y="6092200"/>
            <a:ext cx="1012333" cy="1073073"/>
          </a:xfrm>
          <a:prstGeom prst="rect">
            <a:avLst/>
          </a:prstGeom>
        </p:spPr>
      </p:pic>
      <p:pic>
        <p:nvPicPr>
          <p:cNvPr id="10" name="Imagen 9" descr="En blanco y negro&#10;&#10;Descripción generada automáticamente con confianza baja">
            <a:extLst>
              <a:ext uri="{FF2B5EF4-FFF2-40B4-BE49-F238E27FC236}">
                <a16:creationId xmlns:a16="http://schemas.microsoft.com/office/drawing/2014/main" xmlns="" id="{7BCCA543-5E9F-4956-BDA5-DAE65C118F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3" b="11078"/>
          <a:stretch/>
        </p:blipFill>
        <p:spPr>
          <a:xfrm>
            <a:off x="8615" y="0"/>
            <a:ext cx="12058657" cy="6858000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xmlns="" id="{19C51EE3-C9CD-4480-9705-06AF97CE8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68970" y="4146990"/>
            <a:ext cx="7706405" cy="595766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TÍTULOS MAY- ROBOTO 40</a:t>
            </a:r>
            <a:endParaRPr lang="es-CO" dirty="0"/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xmlns="" id="{5022ECC1-0FB0-4ED0-B96E-E3872D8152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77584" y="4918419"/>
            <a:ext cx="7706405" cy="84999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xmlns="" id="{C0958986-7BFE-4B8F-A65D-F1BD29FEF3B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xmlns="" id="{0BC76B9B-A666-45F1-AB4A-4F1D46827E3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52186" y="6092200"/>
            <a:ext cx="1012333" cy="10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60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>
            <a:extLst>
              <a:ext uri="{FF2B5EF4-FFF2-40B4-BE49-F238E27FC236}">
                <a16:creationId xmlns:a16="http://schemas.microsoft.com/office/drawing/2014/main" xmlns="" id="{B53783A8-AB83-4B89-A24F-5770EAB154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6258" y="4849956"/>
            <a:ext cx="3412886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MAY. ROBOTO 30</a:t>
            </a:r>
            <a:endParaRPr lang="es-CO" dirty="0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xmlns="" id="{9EEA2050-1C23-4469-8F87-D0739F4D93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16258" y="5764756"/>
            <a:ext cx="6342062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xmlns="" id="{FBBA45B0-C4A0-43CC-ADC9-7D72ACAA8F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12294" y="-745804"/>
            <a:ext cx="1716850" cy="1819861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xmlns="" id="{3C06375E-06E7-4733-8DBE-0628F995DD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66700" y="6222828"/>
            <a:ext cx="1012333" cy="1073073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xmlns="" id="{73CF5E82-D7B7-4889-AA27-6D84C8FCE02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318365" y="872786"/>
            <a:ext cx="5350042" cy="535004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CBD36A45-3BE8-417E-9F00-176A0F72C7E0}"/>
              </a:ext>
            </a:extLst>
          </p:cNvPr>
          <p:cNvSpPr txBox="1"/>
          <p:nvPr userDrawn="1"/>
        </p:nvSpPr>
        <p:spPr>
          <a:xfrm>
            <a:off x="4578865" y="3133180"/>
            <a:ext cx="320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latin typeface="Arial "/>
              </a:rPr>
              <a:t>(Elegir una imagen redonda de la biblioteca de imágenes definidas y ubicarla sobre este recurso)</a:t>
            </a:r>
            <a:endParaRPr lang="es-CO" i="1" dirty="0"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3832228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BB079226-D84F-4CAB-BB52-A84D0A92F859}"/>
              </a:ext>
            </a:extLst>
          </p:cNvPr>
          <p:cNvSpPr/>
          <p:nvPr userDrawn="1"/>
        </p:nvSpPr>
        <p:spPr>
          <a:xfrm>
            <a:off x="7507930" y="0"/>
            <a:ext cx="468406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0ADF373-BA4B-4ACC-9737-EB775B8EF1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7338" y="2255387"/>
            <a:ext cx="39798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MAY. ROBOTO 30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07338" y="3155498"/>
            <a:ext cx="3979862" cy="310092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BE447E9F-B9B8-4ADE-A338-DF46BE5942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108" y="1512458"/>
            <a:ext cx="5676900" cy="4152900"/>
          </a:xfrm>
        </p:spPr>
        <p:txBody>
          <a:bodyPr/>
          <a:lstStyle/>
          <a:p>
            <a:endParaRPr lang="es-CO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xmlns="" id="{A1D1DD0D-5A3E-4481-833E-70A4D8761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459151" y="-600661"/>
            <a:ext cx="1716850" cy="181986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C52C8988-A7F1-4C2E-8CE6-C56D625ED56D}"/>
              </a:ext>
            </a:extLst>
          </p:cNvPr>
          <p:cNvSpPr txBox="1"/>
          <p:nvPr userDrawn="1"/>
        </p:nvSpPr>
        <p:spPr>
          <a:xfrm>
            <a:off x="10885714" y="32378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BCT</a:t>
            </a:r>
            <a:endParaRPr lang="es-CO" dirty="0">
              <a:solidFill>
                <a:schemeClr val="bg2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639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2ED5787B-8DE5-4C59-925E-3D4B36D18EF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xmlns="" id="{9EEA2050-1C23-4469-8F87-D0739F4D93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71" y="3808591"/>
            <a:ext cx="5089633" cy="281679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</a:t>
            </a:r>
            <a:r>
              <a:rPr lang="es-ES" dirty="0" err="1"/>
              <a:t>Roboto</a:t>
            </a:r>
            <a:r>
              <a:rPr lang="es-ES" dirty="0"/>
              <a:t>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xmlns="" id="{FBBA45B0-C4A0-43CC-ADC9-7D72ACAA8F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12294" y="-745804"/>
            <a:ext cx="1716850" cy="1819861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xmlns="" id="{3C06375E-06E7-4733-8DBE-0628F995DD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66700" y="6222828"/>
            <a:ext cx="1012333" cy="107307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xmlns="" id="{309223D9-D3C4-414A-AF48-F9A75F49840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6596" y="827458"/>
            <a:ext cx="5350042" cy="5350042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:a16="http://schemas.microsoft.com/office/drawing/2014/main" xmlns="" id="{F7644AD1-69CB-4769-98A0-FC530965BE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5771" y="2481039"/>
            <a:ext cx="5089633" cy="595766"/>
          </a:xfrm>
        </p:spPr>
        <p:txBody>
          <a:bodyPr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TÍTULOS DOBLES MAY.</a:t>
            </a:r>
            <a:endParaRPr lang="es-CO" dirty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xmlns="" id="{293D256A-57CE-4067-B182-4B4BB4349A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71" y="2846932"/>
            <a:ext cx="5089633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ROBOTO 30</a:t>
            </a:r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66D55F59-25C0-4449-BB6E-233992A1C4C6}"/>
              </a:ext>
            </a:extLst>
          </p:cNvPr>
          <p:cNvSpPr txBox="1"/>
          <p:nvPr userDrawn="1"/>
        </p:nvSpPr>
        <p:spPr>
          <a:xfrm>
            <a:off x="1767788" y="3127264"/>
            <a:ext cx="320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solidFill>
                  <a:schemeClr val="bg1"/>
                </a:solidFill>
                <a:latin typeface="Arial "/>
              </a:rPr>
              <a:t>(Elegir una imagen redonda de la biblioteca de imágenes definidas y ubicarla sobre este recurso)</a:t>
            </a:r>
            <a:endParaRPr lang="es-CO" i="1" dirty="0">
              <a:solidFill>
                <a:schemeClr val="bg1"/>
              </a:solidFill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2696832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0ADF373-BA4B-4ACC-9737-EB775B8EF1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936222"/>
            <a:ext cx="5618162" cy="595766"/>
          </a:xfrm>
        </p:spPr>
        <p:txBody>
          <a:bodyPr>
            <a:normAutofit/>
          </a:bodyPr>
          <a:lstStyle>
            <a:lvl1pPr marL="0" indent="0">
              <a:buNone/>
              <a:defRPr sz="3000" b="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TÍTULOS DOBLES MAY.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2263774"/>
            <a:ext cx="5618162" cy="437765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</a:t>
            </a:r>
            <a:r>
              <a:rPr lang="es-ES" dirty="0" err="1"/>
              <a:t>Roboto</a:t>
            </a:r>
            <a:r>
              <a:rPr lang="es-ES" dirty="0"/>
              <a:t>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xmlns="" id="{B16B34DB-029A-451B-BA12-16ACC781BA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8" y="1302115"/>
            <a:ext cx="56181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ROBOTO 30</a:t>
            </a:r>
            <a:endParaRPr lang="es-CO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xmlns="" id="{94C57118-5962-40DA-BA59-367736E48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5400000">
            <a:off x="6462618" y="788821"/>
            <a:ext cx="5350042" cy="535004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070CFA58-121C-420B-95F7-48018978F97F}"/>
              </a:ext>
            </a:extLst>
          </p:cNvPr>
          <p:cNvSpPr txBox="1"/>
          <p:nvPr userDrawn="1"/>
        </p:nvSpPr>
        <p:spPr>
          <a:xfrm>
            <a:off x="7566248" y="3029565"/>
            <a:ext cx="320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latin typeface="Roboto" pitchFamily="2" charset="0"/>
                <a:ea typeface="Roboto" pitchFamily="2" charset="0"/>
              </a:rPr>
              <a:t>(Elegir una imagen redonda de la biblioteca de imágenes definidas y ubicarla sobre este recurso)</a:t>
            </a:r>
            <a:endParaRPr lang="es-CO" i="1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1309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Una silla de madera&#10;&#10;Descripción generada automáticamente">
            <a:extLst>
              <a:ext uri="{FF2B5EF4-FFF2-40B4-BE49-F238E27FC236}">
                <a16:creationId xmlns:a16="http://schemas.microsoft.com/office/drawing/2014/main" xmlns="" id="{C1F3CBC9-ACA9-44C6-BEA1-2BE0175B46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912" y="0"/>
            <a:ext cx="4578104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20E166EF-433F-4EC7-86DD-62DCA7729E69}"/>
              </a:ext>
            </a:extLst>
          </p:cNvPr>
          <p:cNvSpPr/>
          <p:nvPr userDrawn="1"/>
        </p:nvSpPr>
        <p:spPr>
          <a:xfrm>
            <a:off x="0" y="0"/>
            <a:ext cx="756091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0ADF373-BA4B-4ACC-9737-EB775B8EF1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1363664"/>
            <a:ext cx="6342062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MAY. ROBOTO 30</a:t>
            </a:r>
            <a:endParaRPr lang="es-CO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2263775"/>
            <a:ext cx="6342062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xmlns="" id="{6916F6FB-C9E6-40D5-B025-002BEBA18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66700" y="6222828"/>
            <a:ext cx="1012333" cy="10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345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DE70B7DA-6C88-43B6-B69D-EA7BB0A31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1550" y="2982912"/>
            <a:ext cx="10191749" cy="311308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xmlns="" id="{0DE985CA-2181-4245-A23B-010CE8A59E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12294" y="-745804"/>
            <a:ext cx="1716850" cy="181986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xmlns="" id="{0CBB4C0A-C599-4366-93F8-FF59A2AA67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66700" y="6222828"/>
            <a:ext cx="1012333" cy="1073073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xmlns="" id="{ADFC69FC-03A7-4333-9DA5-4EB40BEA27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1550" y="1818538"/>
            <a:ext cx="10191749" cy="595766"/>
          </a:xfrm>
        </p:spPr>
        <p:txBody>
          <a:bodyPr>
            <a:normAutofit/>
          </a:bodyPr>
          <a:lstStyle>
            <a:lvl1pPr marL="0" indent="0" algn="ctr">
              <a:buNone/>
              <a:defRPr sz="3000" b="0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TÍTULOS DOBLES MAY</a:t>
            </a:r>
            <a:endParaRPr lang="es-CO" dirty="0"/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xmlns="" id="{AAD048AD-3AAF-46C6-BC07-53299B8715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1550" y="2184431"/>
            <a:ext cx="10191749" cy="59576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ROBOTO 30</a:t>
            </a:r>
            <a:endParaRPr lang="es-CO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xmlns="" id="{4081F402-83A4-41A2-B4FF-8493D2596F4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344939" y="4180115"/>
            <a:ext cx="138381" cy="22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100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xmlns="" id="{489ACF91-88BF-41CF-93B0-9EDE742D1A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64372" y="3280736"/>
            <a:ext cx="3309937" cy="33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822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0443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xmlns="" id="{91EDE474-F2BE-4121-92F3-DA22862F39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888941"/>
          </a:xfrm>
          <a:prstGeom prst="rect">
            <a:avLst/>
          </a:prstGeom>
        </p:spPr>
      </p:pic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xmlns="" id="{0B8F7C66-8754-4A35-AC85-25489D5311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593" y="3036668"/>
            <a:ext cx="3500338" cy="1053261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:a16="http://schemas.microsoft.com/office/drawing/2014/main" xmlns="" id="{28D48D48-2E4B-4CF0-AD45-CBC9815A43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9947" y="4480139"/>
            <a:ext cx="4226053" cy="59576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Subtítulo ROBOTO 30</a:t>
            </a:r>
            <a:endParaRPr lang="es-CO" dirty="0"/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xmlns="" id="{8AE76E01-725A-4EDC-BFE1-0BA8E841E5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49947" y="5225143"/>
            <a:ext cx="4226052" cy="386967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xmlns="" id="{BF9190F9-FE2E-4EF0-8153-635B9FD8CB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82316" y="1431744"/>
            <a:ext cx="5455431" cy="545543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22C526B1-BEA9-4BA1-A397-EE15986EE273}"/>
              </a:ext>
            </a:extLst>
          </p:cNvPr>
          <p:cNvSpPr txBox="1"/>
          <p:nvPr userDrawn="1"/>
        </p:nvSpPr>
        <p:spPr>
          <a:xfrm>
            <a:off x="2000575" y="3646127"/>
            <a:ext cx="320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1" dirty="0">
                <a:solidFill>
                  <a:schemeClr val="bg1"/>
                </a:solidFill>
                <a:latin typeface="Arial "/>
              </a:rPr>
              <a:t>(Elegir una imagen redonda de la biblioteca de imágenes definidas y ubicarla sobre este recurso)</a:t>
            </a:r>
            <a:endParaRPr lang="es-CO" b="0" i="1" dirty="0">
              <a:solidFill>
                <a:schemeClr val="bg1"/>
              </a:solidFill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3831032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B08B7DDC-BE55-4170-9A48-B2F15F9A65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18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persona sentado en una ventana&#10;&#10;Descripción generada automáticamente con confianza media">
            <a:extLst>
              <a:ext uri="{FF2B5EF4-FFF2-40B4-BE49-F238E27FC236}">
                <a16:creationId xmlns:a16="http://schemas.microsoft.com/office/drawing/2014/main" xmlns="" id="{0E3A173A-F9F8-4140-85BF-039729FFB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xmlns="" id="{F5D84427-3A7B-4A27-B51D-C4244A7717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459151" y="-600661"/>
            <a:ext cx="1716850" cy="1819861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xmlns="" id="{821C3B47-DE83-443C-A960-F43C66A2C15E}"/>
              </a:ext>
            </a:extLst>
          </p:cNvPr>
          <p:cNvSpPr txBox="1"/>
          <p:nvPr userDrawn="1"/>
        </p:nvSpPr>
        <p:spPr>
          <a:xfrm>
            <a:off x="10974381" y="319480"/>
            <a:ext cx="1060045" cy="380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BCT</a:t>
            </a:r>
            <a:endParaRPr lang="es-CO" dirty="0">
              <a:solidFill>
                <a:schemeClr val="bg2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xmlns="" id="{ADE413DD-70D9-45FD-A71B-AFCD23D3F6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7329" y="6092200"/>
            <a:ext cx="1012333" cy="1073073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xmlns="" id="{19C51EE3-C9CD-4480-9705-06AF97CE8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69" y="2535904"/>
            <a:ext cx="7706405" cy="595766"/>
          </a:xfrm>
        </p:spPr>
        <p:txBody>
          <a:bodyPr>
            <a:noAutofit/>
          </a:bodyPr>
          <a:lstStyle>
            <a:lvl1pPr marL="0" indent="0" algn="l">
              <a:buNone/>
              <a:defRPr sz="4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DOBLE - MAY</a:t>
            </a:r>
            <a:endParaRPr lang="es-CO" dirty="0"/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xmlns="" id="{5022ECC1-0FB0-4ED0-B96E-E3872D8152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367" y="4003199"/>
            <a:ext cx="7706405" cy="8499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/>
              <a:t>LOREM IPSUM DOLOR IS AMET……</a:t>
            </a:r>
            <a:endParaRPr lang="es-ES" dirty="0"/>
          </a:p>
        </p:txBody>
      </p:sp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xmlns="" id="{C0958986-7BFE-4B8F-A65D-F1BD29FEF3B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382136"/>
            <a:ext cx="1841412" cy="554086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xmlns="" id="{0BC76B9B-A666-45F1-AB4A-4F1D46827E3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52186" y="6092200"/>
            <a:ext cx="1012333" cy="1073073"/>
          </a:xfrm>
          <a:prstGeom prst="rect">
            <a:avLst/>
          </a:prstGeom>
        </p:spPr>
      </p:pic>
      <p:sp>
        <p:nvSpPr>
          <p:cNvPr id="14" name="Marcador de texto 2">
            <a:extLst>
              <a:ext uri="{FF2B5EF4-FFF2-40B4-BE49-F238E27FC236}">
                <a16:creationId xmlns:a16="http://schemas.microsoft.com/office/drawing/2014/main" xmlns="" id="{19BABB4A-4B6C-4918-B03B-D67F074CD4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368" y="3018423"/>
            <a:ext cx="7706405" cy="595766"/>
          </a:xfrm>
        </p:spPr>
        <p:txBody>
          <a:bodyPr>
            <a:noAutofit/>
          </a:bodyPr>
          <a:lstStyle>
            <a:lvl1pPr marL="0" indent="0" algn="l">
              <a:buNone/>
              <a:defRPr sz="4000" b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ROBOTO 40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1700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1A3FC6DA-D9DE-4EA8-BA1C-11328A5FA3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 descr="Una mujer sentada frente a una laptop&#10;&#10;Descripción generada automáticamente">
            <a:extLst>
              <a:ext uri="{FF2B5EF4-FFF2-40B4-BE49-F238E27FC236}">
                <a16:creationId xmlns:a16="http://schemas.microsoft.com/office/drawing/2014/main" xmlns="" id="{5B10B1B0-36CA-48C9-9FAD-3501E25950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564"/>
          <a:stretch/>
        </p:blipFill>
        <p:spPr>
          <a:xfrm>
            <a:off x="2999874" y="-1"/>
            <a:ext cx="9192126" cy="6864389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xmlns="" id="{A77FDAE8-62E4-413F-BF4D-7871C2A9DC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68635" y="5567739"/>
            <a:ext cx="2031239" cy="64866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ED285E39-F5FD-4CAB-B42E-F57CEDAEFE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495" y="2188484"/>
            <a:ext cx="7478134" cy="554086"/>
          </a:xfrm>
        </p:spPr>
        <p:txBody>
          <a:bodyPr>
            <a:noAutofit/>
          </a:bodyPr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ROBOTO 40</a:t>
            </a:r>
            <a:endParaRPr lang="es-CO" dirty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xmlns="" id="{2EDC3223-9DD6-43DA-B043-392BDC63E4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3495" y="2870906"/>
            <a:ext cx="7478134" cy="1492250"/>
          </a:xfrm>
        </p:spPr>
        <p:txBody>
          <a:bodyPr>
            <a:noAutofit/>
          </a:bodyPr>
          <a:lstStyle>
            <a:lvl1pPr marL="0" indent="0" algn="l">
              <a:buNone/>
              <a:defRPr sz="40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MAYUSCULA</a:t>
            </a:r>
            <a:endParaRPr lang="es-CO" dirty="0"/>
          </a:p>
        </p:txBody>
      </p:sp>
      <p:sp>
        <p:nvSpPr>
          <p:cNvPr id="13" name="Marcador de texto 13">
            <a:extLst>
              <a:ext uri="{FF2B5EF4-FFF2-40B4-BE49-F238E27FC236}">
                <a16:creationId xmlns:a16="http://schemas.microsoft.com/office/drawing/2014/main" xmlns="" id="{58A5AE61-AE45-4C61-B5DD-F9B940C61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3494" y="3640414"/>
            <a:ext cx="4432300" cy="450850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s-ES" dirty="0"/>
              <a:t>Complemento ROBOTO 25</a:t>
            </a:r>
            <a:endParaRPr lang="es-CO" dirty="0"/>
          </a:p>
        </p:txBody>
      </p:sp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xmlns="" id="{2F4E8B8B-C9DD-4321-8E88-39F6933DC95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" y="741745"/>
            <a:ext cx="2246105" cy="675859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xmlns="" id="{6BD39DBC-E883-4E06-A3F5-BB7631D8A37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379200" y="3021012"/>
            <a:ext cx="1047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61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ntalla de computadora con fondo negro&#10;&#10;Descripción generada automáticamente con confianza baja">
            <a:extLst>
              <a:ext uri="{FF2B5EF4-FFF2-40B4-BE49-F238E27FC236}">
                <a16:creationId xmlns:a16="http://schemas.microsoft.com/office/drawing/2014/main" xmlns="" id="{E33BB402-FCBF-4EFD-94BE-05348B39AE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6584" cy="6861047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xmlns="" id="{A77FDAE8-62E4-413F-BF4D-7871C2A9DC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8635" y="5567739"/>
            <a:ext cx="2031239" cy="64866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ED285E39-F5FD-4CAB-B42E-F57CEDAEFE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495" y="2188484"/>
            <a:ext cx="6948734" cy="554086"/>
          </a:xfrm>
        </p:spPr>
        <p:txBody>
          <a:bodyPr>
            <a:noAutofit/>
          </a:bodyPr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ROBOTO 40</a:t>
            </a:r>
            <a:endParaRPr lang="es-CO" dirty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xmlns="" id="{2EDC3223-9DD6-43DA-B043-392BDC63E4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3495" y="2870906"/>
            <a:ext cx="6948734" cy="1492250"/>
          </a:xfrm>
        </p:spPr>
        <p:txBody>
          <a:bodyPr>
            <a:noAutofit/>
          </a:bodyPr>
          <a:lstStyle>
            <a:lvl1pPr marL="0" indent="0" algn="l">
              <a:buNone/>
              <a:defRPr sz="4000" b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MAYUSCULA</a:t>
            </a:r>
            <a:endParaRPr lang="es-CO" dirty="0"/>
          </a:p>
        </p:txBody>
      </p:sp>
      <p:sp>
        <p:nvSpPr>
          <p:cNvPr id="13" name="Marcador de texto 13">
            <a:extLst>
              <a:ext uri="{FF2B5EF4-FFF2-40B4-BE49-F238E27FC236}">
                <a16:creationId xmlns:a16="http://schemas.microsoft.com/office/drawing/2014/main" xmlns="" id="{58A5AE61-AE45-4C61-B5DD-F9B940C61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3494" y="3654928"/>
            <a:ext cx="4432300" cy="450850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s-ES" dirty="0"/>
              <a:t>Complemento ROBOTO 25</a:t>
            </a:r>
            <a:endParaRPr lang="es-CO" dirty="0"/>
          </a:p>
        </p:txBody>
      </p:sp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xmlns="" id="{2F4E8B8B-C9DD-4321-8E88-39F6933DC9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" y="741745"/>
            <a:ext cx="2246105" cy="675859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xmlns="" id="{6BD39DBC-E883-4E06-A3F5-BB7631D8A37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379200" y="3021012"/>
            <a:ext cx="1047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2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or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ior, persona, hombre, comida&#10;&#10;Descripción generada automáticamente">
            <a:extLst>
              <a:ext uri="{FF2B5EF4-FFF2-40B4-BE49-F238E27FC236}">
                <a16:creationId xmlns:a16="http://schemas.microsoft.com/office/drawing/2014/main" xmlns="" id="{5100B7CF-90E5-4ABD-A2DF-A4F56B5F90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9"/>
            <a:ext cx="12192000" cy="6864097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ED285E39-F5FD-4CAB-B42E-F57CEDAEFE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495" y="2696484"/>
            <a:ext cx="6948734" cy="554086"/>
          </a:xfrm>
        </p:spPr>
        <p:txBody>
          <a:bodyPr>
            <a:noAutofit/>
          </a:bodyPr>
          <a:lstStyle>
            <a:lvl1pPr marL="0" indent="0" algn="l">
              <a:buNone/>
              <a:defRPr sz="4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ROBOTO 40</a:t>
            </a:r>
            <a:endParaRPr lang="es-CO" dirty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xmlns="" id="{2EDC3223-9DD6-43DA-B043-392BDC63E4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3495" y="3378906"/>
            <a:ext cx="6948734" cy="1492250"/>
          </a:xfrm>
        </p:spPr>
        <p:txBody>
          <a:bodyPr>
            <a:noAutofit/>
          </a:bodyPr>
          <a:lstStyle>
            <a:lvl1pPr marL="0" indent="0" algn="l">
              <a:buNone/>
              <a:defRPr sz="4000" b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MAYUSCULA</a:t>
            </a:r>
            <a:endParaRPr lang="es-CO" dirty="0"/>
          </a:p>
        </p:txBody>
      </p:sp>
      <p:sp>
        <p:nvSpPr>
          <p:cNvPr id="13" name="Marcador de texto 13">
            <a:extLst>
              <a:ext uri="{FF2B5EF4-FFF2-40B4-BE49-F238E27FC236}">
                <a16:creationId xmlns:a16="http://schemas.microsoft.com/office/drawing/2014/main" xmlns="" id="{58A5AE61-AE45-4C61-B5DD-F9B940C61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3494" y="4162928"/>
            <a:ext cx="4432300" cy="450850"/>
          </a:xfrm>
        </p:spPr>
        <p:txBody>
          <a:bodyPr>
            <a:noAutofit/>
          </a:bodyPr>
          <a:lstStyle>
            <a:lvl1pPr marL="0" indent="0" algn="l">
              <a:buNone/>
              <a:defRPr sz="2500">
                <a:solidFill>
                  <a:schemeClr val="tx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s-ES" dirty="0"/>
              <a:t>Complemento ROBOTO 25</a:t>
            </a:r>
            <a:endParaRPr lang="es-CO" dirty="0"/>
          </a:p>
        </p:txBody>
      </p:sp>
      <p:pic>
        <p:nvPicPr>
          <p:cNvPr id="8" name="Imagen 7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xmlns="" id="{2F4E8B8B-C9DD-4321-8E88-39F6933DC9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" y="741745"/>
            <a:ext cx="2246105" cy="6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22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unci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2">
            <a:extLst>
              <a:ext uri="{FF2B5EF4-FFF2-40B4-BE49-F238E27FC236}">
                <a16:creationId xmlns:a16="http://schemas.microsoft.com/office/drawing/2014/main" xmlns="" id="{8C6E9566-6E5C-45D7-A3A1-BC9064379A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42797" y="3131117"/>
            <a:ext cx="7706405" cy="595766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ENUNCIADOS MAYUSCULA ROBOTO 40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xmlns="" id="{CDFAF33E-4554-4497-915E-214572D4BA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42797" y="4510199"/>
            <a:ext cx="7706405" cy="84999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xmlns="" id="{2C46E29A-30BF-4FFA-84A9-507FA9F291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459151" y="-600661"/>
            <a:ext cx="1716850" cy="181986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D01EA6AC-7222-499F-A7A1-67D874EC4C78}"/>
              </a:ext>
            </a:extLst>
          </p:cNvPr>
          <p:cNvSpPr txBox="1"/>
          <p:nvPr userDrawn="1"/>
        </p:nvSpPr>
        <p:spPr>
          <a:xfrm>
            <a:off x="10885714" y="32378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Avenir Next" panose="020B0503020202020204" pitchFamily="34" charset="0"/>
              </a:rPr>
              <a:t>BCT</a:t>
            </a:r>
            <a:endParaRPr lang="es-CO" dirty="0">
              <a:solidFill>
                <a:schemeClr val="bg2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xmlns="" id="{4705E587-9D4C-4BA6-B559-89AE9D0EC4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97329" y="6092200"/>
            <a:ext cx="1012333" cy="10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0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unci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xmlns="" id="{F7678976-B2FB-4EC6-B878-E9CF04226D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8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Marcador de texto 2">
            <a:extLst>
              <a:ext uri="{FF2B5EF4-FFF2-40B4-BE49-F238E27FC236}">
                <a16:creationId xmlns:a16="http://schemas.microsoft.com/office/drawing/2014/main" xmlns="" id="{8C6E9566-6E5C-45D7-A3A1-BC9064379A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42797" y="3131117"/>
            <a:ext cx="7706405" cy="595766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ENUNCIADOS MAYÚSCULA ROBOTO 40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xmlns="" id="{CDFAF33E-4554-4497-915E-214572D4BA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42797" y="4466657"/>
            <a:ext cx="7706405" cy="84999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4213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5E6E07E4-C3BF-4232-B94D-17C899F695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3"/>
          <a:stretch/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4" name="Marcador de texto 2">
            <a:extLst>
              <a:ext uri="{FF2B5EF4-FFF2-40B4-BE49-F238E27FC236}">
                <a16:creationId xmlns:a16="http://schemas.microsoft.com/office/drawing/2014/main" xmlns="" id="{6B5C011F-8876-4108-9362-B00EC14EF8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4565" y="2561770"/>
            <a:ext cx="7706405" cy="59576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TÍTULO MAYÚSCULA ROBOTO 30</a:t>
            </a:r>
            <a:endParaRPr lang="es-CO" dirty="0"/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xmlns="" id="{CEF62048-D452-42F2-BB2E-6533DFB56B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24565" y="3461881"/>
            <a:ext cx="7706405" cy="38750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 dirty="0"/>
              <a:t>Texto ROBOTO 18</a:t>
            </a:r>
          </a:p>
          <a:p>
            <a:pPr lvl="0"/>
            <a:r>
              <a:rPr lang="es-CO" dirty="0" err="1"/>
              <a:t>Lorem</a:t>
            </a:r>
            <a:r>
              <a:rPr lang="es-CO" dirty="0"/>
              <a:t> </a:t>
            </a:r>
            <a:r>
              <a:rPr lang="es-CO" dirty="0" err="1"/>
              <a:t>Ipsum</a:t>
            </a:r>
            <a:r>
              <a:rPr lang="es-CO" dirty="0"/>
              <a:t> dolor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amet</a:t>
            </a:r>
            <a:r>
              <a:rPr lang="es-CO" dirty="0"/>
              <a:t>……</a:t>
            </a:r>
            <a:endParaRPr lang="es-ES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xmlns="" id="{AF24B54C-5DAA-49CD-940C-154FA030EC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444888" y="5141402"/>
            <a:ext cx="3433195" cy="34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28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1"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B56CF157-EE32-4B88-A5FF-5144E7C55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1BA1BAF6-E242-4337-8BE0-96E65F0A4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DA08501-0E5F-4B01-AE7E-0647E5998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A1DF2-149F-4D6F-BCB3-DA7F9775D381}" type="datetimeFigureOut">
              <a:rPr lang="es-CO" smtClean="0"/>
              <a:t>20/05/2022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E165AE9-A376-432A-B5BE-594B3E41E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93C041AF-B243-45F2-9DC3-E517E6EEB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73AF4-E1C7-4338-AC23-B34EB54E25C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999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8" r:id="rId3"/>
    <p:sldLayoutId id="2147483682" r:id="rId4"/>
    <p:sldLayoutId id="2147483689" r:id="rId5"/>
    <p:sldLayoutId id="2147483690" r:id="rId6"/>
    <p:sldLayoutId id="2147483669" r:id="rId7"/>
    <p:sldLayoutId id="2147483679" r:id="rId8"/>
    <p:sldLayoutId id="2147483662" r:id="rId9"/>
    <p:sldLayoutId id="2147483650" r:id="rId10"/>
    <p:sldLayoutId id="2147483670" r:id="rId11"/>
    <p:sldLayoutId id="2147483668" r:id="rId12"/>
    <p:sldLayoutId id="2147483683" r:id="rId13"/>
    <p:sldLayoutId id="2147483684" r:id="rId14"/>
    <p:sldLayoutId id="2147483655" r:id="rId15"/>
    <p:sldLayoutId id="2147483672" r:id="rId16"/>
    <p:sldLayoutId id="2147483665" r:id="rId17"/>
    <p:sldLayoutId id="2147483680" r:id="rId18"/>
    <p:sldLayoutId id="2147483677" r:id="rId19"/>
    <p:sldLayoutId id="2147483666" r:id="rId20"/>
    <p:sldLayoutId id="2147483674" r:id="rId21"/>
    <p:sldLayoutId id="2147483671" r:id="rId22"/>
    <p:sldLayoutId id="2147483673" r:id="rId23"/>
    <p:sldLayoutId id="2147483687" r:id="rId24"/>
    <p:sldLayoutId id="2147483675" r:id="rId25"/>
    <p:sldLayoutId id="2147483678" r:id="rId26"/>
    <p:sldLayoutId id="2147483686" r:id="rId27"/>
    <p:sldLayoutId id="2147483667" r:id="rId28"/>
    <p:sldLayoutId id="2147483691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48F7F356-CD28-4D64-8A86-E400483E0F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 smtClean="0"/>
          </a:p>
          <a:p>
            <a:pPr algn="ctr"/>
            <a:endParaRPr lang="es-MX" dirty="0"/>
          </a:p>
          <a:p>
            <a:pPr algn="ctr"/>
            <a:endParaRPr lang="es-MX" dirty="0">
              <a:solidFill>
                <a:schemeClr val="bg1"/>
              </a:solidFill>
            </a:endParaRPr>
          </a:p>
          <a:p>
            <a:pPr algn="ctr"/>
            <a:endParaRPr lang="es-MX" dirty="0" smtClean="0">
              <a:solidFill>
                <a:schemeClr val="bg1"/>
              </a:solidFill>
            </a:endParaRPr>
          </a:p>
          <a:p>
            <a:pPr algn="ctr"/>
            <a:endParaRPr lang="es-MX" dirty="0">
              <a:solidFill>
                <a:schemeClr val="bg1"/>
              </a:solidFill>
            </a:endParaRPr>
          </a:p>
          <a:p>
            <a:pPr algn="ctr"/>
            <a:endParaRPr lang="es-MX" dirty="0" smtClean="0">
              <a:solidFill>
                <a:schemeClr val="bg1"/>
              </a:solidFill>
            </a:endParaRPr>
          </a:p>
          <a:p>
            <a:pPr algn="ctr"/>
            <a:endParaRPr lang="es-MX" dirty="0">
              <a:solidFill>
                <a:schemeClr val="bg1"/>
              </a:solidFill>
            </a:endParaRPr>
          </a:p>
          <a:p>
            <a:pPr algn="ctr"/>
            <a:endParaRPr lang="es-MX" dirty="0">
              <a:solidFill>
                <a:schemeClr val="bg1"/>
              </a:solidFill>
            </a:endParaRPr>
          </a:p>
          <a:p>
            <a:pPr algn="ctr"/>
            <a:endParaRPr lang="es-MX" dirty="0" smtClean="0">
              <a:solidFill>
                <a:schemeClr val="bg1"/>
              </a:solidFill>
            </a:endParaRPr>
          </a:p>
          <a:p>
            <a:pPr algn="ctr"/>
            <a:endParaRPr lang="es-MX" dirty="0">
              <a:solidFill>
                <a:schemeClr val="bg1"/>
              </a:solidFill>
            </a:endParaRPr>
          </a:p>
          <a:p>
            <a:pPr algn="ctr"/>
            <a:r>
              <a:rPr lang="es-MX" dirty="0" smtClean="0">
                <a:solidFill>
                  <a:schemeClr val="bg1"/>
                </a:solidFill>
              </a:rPr>
              <a:t>                                                                         </a:t>
            </a:r>
            <a:r>
              <a:rPr lang="es-MX" sz="2000" dirty="0" smtClean="0">
                <a:solidFill>
                  <a:schemeClr val="bg1"/>
                </a:solidFill>
              </a:rPr>
              <a:t>Presentado por: </a:t>
            </a:r>
            <a:r>
              <a:rPr lang="es-MX" sz="2000" b="1" dirty="0" smtClean="0">
                <a:solidFill>
                  <a:schemeClr val="bg1"/>
                </a:solidFill>
              </a:rPr>
              <a:t>Didier Gerardo Gutiérrez Pérez</a:t>
            </a:r>
            <a:endParaRPr lang="es-MX" sz="2000" b="1" dirty="0" smtClean="0">
              <a:solidFill>
                <a:schemeClr val="bg1"/>
              </a:solidFill>
            </a:endParaRPr>
          </a:p>
          <a:p>
            <a:pPr algn="ctr"/>
            <a:r>
              <a:rPr lang="es-MX" sz="2000" b="1" dirty="0" smtClean="0">
                <a:solidFill>
                  <a:schemeClr val="bg1"/>
                </a:solidFill>
              </a:rPr>
              <a:t>                                                                                                             Analista de pruebas</a:t>
            </a:r>
            <a:endParaRPr lang="es-MX" sz="2000" b="1" dirty="0">
              <a:solidFill>
                <a:schemeClr val="bg1"/>
              </a:solidFill>
            </a:endParaRPr>
          </a:p>
        </p:txBody>
      </p:sp>
      <p:sp>
        <p:nvSpPr>
          <p:cNvPr id="4" name="Marcador de texto 5">
            <a:extLst>
              <a:ext uri="{FF2B5EF4-FFF2-40B4-BE49-F238E27FC236}">
                <a16:creationId xmlns:a16="http://schemas.microsoft.com/office/drawing/2014/main" xmlns="" id="{E7160D46-C7B2-477A-B48C-31A89283BE10}"/>
              </a:ext>
            </a:extLst>
          </p:cNvPr>
          <p:cNvSpPr txBox="1">
            <a:spLocks/>
          </p:cNvSpPr>
          <p:nvPr/>
        </p:nvSpPr>
        <p:spPr>
          <a:xfrm>
            <a:off x="2323007" y="3726883"/>
            <a:ext cx="7706405" cy="5957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b="0" dirty="0">
              <a:latin typeface="Arial 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xmlns="" id="{A2CA484C-801D-4064-A951-C589C4439A8E}"/>
              </a:ext>
            </a:extLst>
          </p:cNvPr>
          <p:cNvSpPr/>
          <p:nvPr/>
        </p:nvSpPr>
        <p:spPr>
          <a:xfrm>
            <a:off x="4349870" y="3017630"/>
            <a:ext cx="420915" cy="420915"/>
          </a:xfrm>
          <a:prstGeom prst="ellipse">
            <a:avLst/>
          </a:prstGeom>
          <a:solidFill>
            <a:srgbClr val="8D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AF999163-A481-4F24-961F-BCD59D1D3C3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97768" y="3140095"/>
            <a:ext cx="7705725" cy="596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s-CO" sz="4000" b="1" dirty="0">
              <a:solidFill>
                <a:schemeClr val="bg1"/>
              </a:solidFill>
              <a:latin typeface="Arial "/>
            </a:endParaRP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74" y="1121080"/>
            <a:ext cx="8652890" cy="320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8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23E0F9BD-FAD5-4FA7-A5AB-31FECFC24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53254" y="1663581"/>
            <a:ext cx="8031031" cy="4148495"/>
          </a:xfrm>
        </p:spPr>
        <p:txBody>
          <a:bodyPr/>
          <a:lstStyle/>
          <a:p>
            <a:pPr lvl="0" algn="just"/>
            <a:r>
              <a:rPr lang="es-CO" sz="2000" b="1" dirty="0" smtClean="0"/>
              <a:t>MENÚ </a:t>
            </a:r>
            <a:r>
              <a:rPr lang="es-CO" sz="2000" b="1" dirty="0"/>
              <a:t>PRINCIPAL </a:t>
            </a:r>
          </a:p>
          <a:p>
            <a:pPr algn="just"/>
            <a:r>
              <a:rPr lang="es-CO" sz="2000" dirty="0"/>
              <a:t>La mayoría de acciones en </a:t>
            </a:r>
            <a:r>
              <a:rPr lang="es-CO" sz="2000" dirty="0" smtClean="0"/>
              <a:t>Postman están </a:t>
            </a:r>
            <a:r>
              <a:rPr lang="es-CO" sz="2000" dirty="0"/>
              <a:t>implementadas a través de botones en la barra de herramientas </a:t>
            </a:r>
            <a:r>
              <a:rPr lang="es-CO" sz="2000" dirty="0" smtClean="0"/>
              <a:t>que nos permite manipular archivos.</a:t>
            </a:r>
          </a:p>
          <a:p>
            <a:pPr algn="just"/>
            <a:endParaRPr lang="es-CO" sz="2000" dirty="0"/>
          </a:p>
          <a:p>
            <a:endParaRPr lang="es-CO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FE049066-F53C-46AE-BEF7-6967B58D9B96}"/>
              </a:ext>
            </a:extLst>
          </p:cNvPr>
          <p:cNvSpPr/>
          <p:nvPr/>
        </p:nvSpPr>
        <p:spPr>
          <a:xfrm>
            <a:off x="2032339" y="2920659"/>
            <a:ext cx="420915" cy="4209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BEA4D169-836E-4764-A037-16C1C423FF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979" y="888958"/>
            <a:ext cx="10396602" cy="595766"/>
          </a:xfrm>
        </p:spPr>
        <p:txBody>
          <a:bodyPr/>
          <a:lstStyle/>
          <a:p>
            <a:r>
              <a:rPr lang="es-CO" sz="3600" b="0" dirty="0" smtClean="0">
                <a:latin typeface="Roboto"/>
              </a:rPr>
              <a:t>MENÚ, VISTAS Y CONTROLES EN POSTMAN</a:t>
            </a:r>
            <a:endParaRPr lang="es-CO" sz="3600" dirty="0">
              <a:latin typeface="Roboto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058" y="3273491"/>
            <a:ext cx="2390775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730" y="3258090"/>
            <a:ext cx="490537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126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69510E7A-0248-417C-83D6-E7F9EC85A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8443" y="1852875"/>
            <a:ext cx="10357404" cy="554086"/>
          </a:xfrm>
        </p:spPr>
        <p:txBody>
          <a:bodyPr/>
          <a:lstStyle/>
          <a:p>
            <a:r>
              <a:rPr lang="es-ES" sz="3600" dirty="0" smtClean="0"/>
              <a:t>GESTION DE </a:t>
            </a:r>
            <a:r>
              <a:rPr lang="es-ES" sz="3600" dirty="0"/>
              <a:t>AMBIENTES (</a:t>
            </a:r>
            <a:r>
              <a:rPr lang="es-MX" sz="3600" dirty="0"/>
              <a:t>ENVIRONMENTS)</a:t>
            </a:r>
            <a:endParaRPr lang="es-CO" sz="3600" dirty="0"/>
          </a:p>
          <a:p>
            <a:endParaRPr lang="es-CO" sz="3600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xmlns="" id="{9A0518AF-6181-4C9F-9AA2-AEDC91371464}"/>
              </a:ext>
            </a:extLst>
          </p:cNvPr>
          <p:cNvCxnSpPr>
            <a:cxnSpLocks/>
          </p:cNvCxnSpPr>
          <p:nvPr/>
        </p:nvCxnSpPr>
        <p:spPr>
          <a:xfrm>
            <a:off x="1016229" y="2464017"/>
            <a:ext cx="96434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CuadroTexto"/>
          <p:cNvSpPr txBox="1"/>
          <p:nvPr/>
        </p:nvSpPr>
        <p:spPr>
          <a:xfrm>
            <a:off x="1116437" y="2542785"/>
            <a:ext cx="924258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entorno </a:t>
            </a:r>
            <a:r>
              <a:rPr lang="es-CO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una forma de agrupar  </a:t>
            </a:r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cambiar rápidamente la configuración de las solicitudes que </a:t>
            </a:r>
            <a:r>
              <a:rPr lang="es-CO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realizan a </a:t>
            </a:r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través de </a:t>
            </a:r>
            <a:r>
              <a:rPr lang="es-CO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Postman.</a:t>
            </a:r>
          </a:p>
          <a:p>
            <a:pPr algn="just"/>
            <a:endParaRPr lang="es-MX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CO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Pasos para crear un nuevo Entorno (Environments)</a:t>
            </a:r>
          </a:p>
          <a:p>
            <a:pPr algn="just"/>
            <a:endParaRPr lang="es-CO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s-CO" dirty="0"/>
          </a:p>
        </p:txBody>
      </p:sp>
      <p:pic>
        <p:nvPicPr>
          <p:cNvPr id="6" name="5 Imagen"/>
          <p:cNvPicPr/>
          <p:nvPr/>
        </p:nvPicPr>
        <p:blipFill rotWithShape="1">
          <a:blip r:embed="rId2"/>
          <a:srcRect t="34701"/>
          <a:stretch/>
        </p:blipFill>
        <p:spPr>
          <a:xfrm>
            <a:off x="1227420" y="4333059"/>
            <a:ext cx="5353050" cy="62819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20510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texto"/>
          <p:cNvSpPr>
            <a:spLocks noGrp="1"/>
          </p:cNvSpPr>
          <p:nvPr>
            <p:ph type="body" sz="quarter" idx="10"/>
          </p:nvPr>
        </p:nvSpPr>
        <p:spPr>
          <a:xfrm>
            <a:off x="377402" y="1807136"/>
            <a:ext cx="10420035" cy="554086"/>
          </a:xfrm>
        </p:spPr>
        <p:txBody>
          <a:bodyPr/>
          <a:lstStyle/>
          <a:p>
            <a:r>
              <a:rPr lang="es-ES" sz="3200" dirty="0"/>
              <a:t>GESTION DE AMBIENTES (</a:t>
            </a:r>
            <a:r>
              <a:rPr lang="es-MX" sz="3200" dirty="0"/>
              <a:t>ENVIRONMENTS)</a:t>
            </a:r>
            <a:endParaRPr lang="es-CO" sz="3200" dirty="0"/>
          </a:p>
          <a:p>
            <a:endParaRPr lang="es-CO" dirty="0"/>
          </a:p>
        </p:txBody>
      </p:sp>
      <p:pic>
        <p:nvPicPr>
          <p:cNvPr id="8" name="7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1151021" y="2370889"/>
            <a:ext cx="6652691" cy="356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6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texto"/>
          <p:cNvSpPr>
            <a:spLocks noGrp="1"/>
          </p:cNvSpPr>
          <p:nvPr>
            <p:ph type="body" sz="quarter" idx="10"/>
          </p:nvPr>
        </p:nvSpPr>
        <p:spPr>
          <a:xfrm>
            <a:off x="1053807" y="1807136"/>
            <a:ext cx="7426310" cy="554086"/>
          </a:xfrm>
        </p:spPr>
        <p:txBody>
          <a:bodyPr/>
          <a:lstStyle/>
          <a:p>
            <a:r>
              <a:rPr lang="es-MX" dirty="0" smtClean="0"/>
              <a:t>METODOS DE PETICIÓN</a:t>
            </a:r>
            <a:endParaRPr lang="es-CO" dirty="0"/>
          </a:p>
          <a:p>
            <a:pPr algn="just"/>
            <a:r>
              <a:rPr lang="es-CO" sz="2000" b="0" dirty="0">
                <a:latin typeface="Arial" panose="020B0604020202020204" pitchFamily="34" charset="0"/>
              </a:rPr>
              <a:t>Postman nos ofrece muchos métodos para interactuar con los ‘endpoints</a:t>
            </a:r>
            <a:r>
              <a:rPr lang="es-CO" sz="2000" b="0" dirty="0" smtClean="0">
                <a:latin typeface="Arial" panose="020B0604020202020204" pitchFamily="34" charset="0"/>
              </a:rPr>
              <a:t>’, </a:t>
            </a:r>
            <a:r>
              <a:rPr lang="es-CO" sz="2000" b="0" dirty="0">
                <a:latin typeface="Arial" panose="020B0604020202020204" pitchFamily="34" charset="0"/>
              </a:rPr>
              <a:t>Los más utilizados y sus funciones son</a:t>
            </a:r>
            <a:r>
              <a:rPr lang="es-CO" sz="2000" b="0" dirty="0" smtClean="0">
                <a:latin typeface="Arial" panose="020B0604020202020204" pitchFamily="34" charset="0"/>
              </a:rPr>
              <a:t>:</a:t>
            </a:r>
          </a:p>
          <a:p>
            <a:pPr algn="just"/>
            <a:endParaRPr lang="es-CO" sz="2000" b="0" dirty="0">
              <a:latin typeface="Arial" panose="020B0604020202020204" pitchFamily="34" charset="0"/>
            </a:endParaRPr>
          </a:p>
          <a:p>
            <a:pPr lvl="0" algn="just"/>
            <a:r>
              <a:rPr lang="es-CO" sz="2000" dirty="0">
                <a:latin typeface="Arial" panose="020B0604020202020204" pitchFamily="34" charset="0"/>
              </a:rPr>
              <a:t>GET: </a:t>
            </a:r>
            <a:r>
              <a:rPr lang="es-CO" sz="2000" b="0" dirty="0">
                <a:latin typeface="Arial" panose="020B0604020202020204" pitchFamily="34" charset="0"/>
              </a:rPr>
              <a:t>Obtener información</a:t>
            </a:r>
          </a:p>
          <a:p>
            <a:pPr lvl="0" algn="just"/>
            <a:r>
              <a:rPr lang="es-CO" sz="2000" dirty="0">
                <a:latin typeface="Arial" panose="020B0604020202020204" pitchFamily="34" charset="0"/>
              </a:rPr>
              <a:t>POST: </a:t>
            </a:r>
            <a:r>
              <a:rPr lang="es-CO" sz="2000" b="0" dirty="0">
                <a:latin typeface="Arial" panose="020B0604020202020204" pitchFamily="34" charset="0"/>
              </a:rPr>
              <a:t>Agregar información</a:t>
            </a:r>
          </a:p>
          <a:p>
            <a:pPr lvl="0" algn="just"/>
            <a:r>
              <a:rPr lang="es-CO" sz="2000" dirty="0">
                <a:latin typeface="Arial" panose="020B0604020202020204" pitchFamily="34" charset="0"/>
              </a:rPr>
              <a:t>PUT: </a:t>
            </a:r>
            <a:r>
              <a:rPr lang="es-CO" sz="2000" b="0" dirty="0">
                <a:latin typeface="Arial" panose="020B0604020202020204" pitchFamily="34" charset="0"/>
              </a:rPr>
              <a:t>Reemplazar la información</a:t>
            </a:r>
            <a:r>
              <a:rPr lang="es-CO" sz="2000" dirty="0">
                <a:latin typeface="Arial" panose="020B0604020202020204" pitchFamily="34" charset="0"/>
              </a:rPr>
              <a:t> </a:t>
            </a:r>
          </a:p>
          <a:p>
            <a:pPr lvl="0" algn="just"/>
            <a:r>
              <a:rPr lang="es-CO" sz="2000" dirty="0">
                <a:latin typeface="Arial" panose="020B0604020202020204" pitchFamily="34" charset="0"/>
              </a:rPr>
              <a:t>PATCH: </a:t>
            </a:r>
            <a:r>
              <a:rPr lang="es-CO" sz="2000" b="0" dirty="0">
                <a:latin typeface="Arial" panose="020B0604020202020204" pitchFamily="34" charset="0"/>
              </a:rPr>
              <a:t>Actualizar </a:t>
            </a:r>
            <a:r>
              <a:rPr lang="es-CO" sz="2000" b="0" dirty="0" smtClean="0">
                <a:latin typeface="Arial" panose="020B0604020202020204" pitchFamily="34" charset="0"/>
              </a:rPr>
              <a:t>información</a:t>
            </a:r>
            <a:endParaRPr lang="es-CO" sz="2000" b="0" dirty="0">
              <a:latin typeface="Arial" panose="020B0604020202020204" pitchFamily="34" charset="0"/>
            </a:endParaRPr>
          </a:p>
          <a:p>
            <a:pPr lvl="0" algn="just"/>
            <a:r>
              <a:rPr lang="es-CO" sz="2000" dirty="0">
                <a:latin typeface="Arial" panose="020B0604020202020204" pitchFamily="34" charset="0"/>
              </a:rPr>
              <a:t>DELETE: </a:t>
            </a:r>
            <a:r>
              <a:rPr lang="es-CO" sz="2000" b="0" dirty="0">
                <a:latin typeface="Arial" panose="020B0604020202020204" pitchFamily="34" charset="0"/>
              </a:rPr>
              <a:t>Borrar </a:t>
            </a:r>
            <a:r>
              <a:rPr lang="es-CO" sz="2000" b="0" dirty="0" smtClean="0">
                <a:latin typeface="Arial" panose="020B0604020202020204" pitchFamily="34" charset="0"/>
              </a:rPr>
              <a:t>información.</a:t>
            </a:r>
          </a:p>
          <a:p>
            <a:pPr lvl="0" algn="just"/>
            <a:endParaRPr lang="es-CO" sz="2000" b="0" dirty="0">
              <a:latin typeface="Arial" panose="020B0604020202020204" pitchFamily="34" charset="0"/>
            </a:endParaRPr>
          </a:p>
          <a:p>
            <a:endParaRPr lang="es-CO" dirty="0"/>
          </a:p>
        </p:txBody>
      </p:sp>
      <p:pic>
        <p:nvPicPr>
          <p:cNvPr id="4" name="3 Imagen"/>
          <p:cNvPicPr/>
          <p:nvPr/>
        </p:nvPicPr>
        <p:blipFill rotWithShape="1">
          <a:blip r:embed="rId2"/>
          <a:srcRect b="53788"/>
          <a:stretch/>
        </p:blipFill>
        <p:spPr>
          <a:xfrm>
            <a:off x="5485061" y="3219189"/>
            <a:ext cx="2268550" cy="222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9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69510E7A-0248-417C-83D6-E7F9EC85A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8442" y="1852875"/>
            <a:ext cx="10758237" cy="554086"/>
          </a:xfrm>
        </p:spPr>
        <p:txBody>
          <a:bodyPr/>
          <a:lstStyle/>
          <a:p>
            <a:r>
              <a:rPr lang="es-MX" dirty="0" smtClean="0"/>
              <a:t>CREACIÓN DE VARIABLES</a:t>
            </a:r>
            <a:endParaRPr lang="es-CO" dirty="0"/>
          </a:p>
          <a:p>
            <a:endParaRPr lang="es-CO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xmlns="" id="{9A0518AF-6181-4C9F-9AA2-AEDC91371464}"/>
              </a:ext>
            </a:extLst>
          </p:cNvPr>
          <p:cNvCxnSpPr>
            <a:cxnSpLocks/>
          </p:cNvCxnSpPr>
          <p:nvPr/>
        </p:nvCxnSpPr>
        <p:spPr>
          <a:xfrm>
            <a:off x="1028755" y="2464017"/>
            <a:ext cx="587308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Rectángulo"/>
          <p:cNvSpPr/>
          <p:nvPr/>
        </p:nvSpPr>
        <p:spPr>
          <a:xfrm>
            <a:off x="966124" y="2715388"/>
            <a:ext cx="73636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lang="es-CO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permiten almacenar y reutilizar valores en Postman. Al almacenar un valor como variable, </a:t>
            </a:r>
            <a:r>
              <a:rPr lang="es-CO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 utilizarlas en colecciones</a:t>
            </a:r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entornos, solicitudes y scripts de </a:t>
            </a:r>
            <a:r>
              <a:rPr lang="es-CO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prueba.</a:t>
            </a:r>
            <a:endParaRPr lang="es-CO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25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69510E7A-0248-417C-83D6-E7F9EC85A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3390" y="900897"/>
            <a:ext cx="10758237" cy="554086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</a:rPr>
              <a:t>TIPOS DE VARIABLES</a:t>
            </a:r>
            <a:endParaRPr lang="es-CO" dirty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xmlns="" id="{9A0518AF-6181-4C9F-9AA2-AEDC91371464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966124" y="1449410"/>
            <a:ext cx="5266385" cy="55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Rectángulo"/>
          <p:cNvSpPr/>
          <p:nvPr/>
        </p:nvSpPr>
        <p:spPr>
          <a:xfrm>
            <a:off x="966123" y="1525416"/>
            <a:ext cx="10532769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 de entorno:</a:t>
            </a:r>
          </a:p>
          <a:p>
            <a:pPr algn="just"/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Son variables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que se guarda en el entorno de trabajo.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Este tipo de variables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pueden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ser creadas de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manera estática, o de manera dinámica. </a:t>
            </a:r>
            <a:endParaRPr lang="es-CO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Pasos para agregar una variable de entorno:</a:t>
            </a:r>
          </a:p>
          <a:p>
            <a:pPr marL="457200" indent="-457200" algn="just">
              <a:buAutoNum type="arabicPeriod"/>
            </a:pP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Clic en el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ícono del ojo que aparece en la esquina superior </a:t>
            </a:r>
            <a:endParaRPr lang="es-CO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AutoNum type="arabicPeriod"/>
            </a:pP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Clic en la opción «Add» Sección: Environments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/>
          <a:stretch/>
        </p:blipFill>
        <p:spPr bwMode="auto">
          <a:xfrm>
            <a:off x="1085415" y="3519815"/>
            <a:ext cx="6831034" cy="2417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7503090" y="3942175"/>
            <a:ext cx="388307" cy="3918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737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69510E7A-0248-417C-83D6-E7F9EC85A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3390" y="900897"/>
            <a:ext cx="10758237" cy="554086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</a:rPr>
              <a:t>TIPOS DE VARIABLES</a:t>
            </a:r>
            <a:endParaRPr lang="es-CO" dirty="0">
              <a:solidFill>
                <a:schemeClr val="tx1"/>
              </a:solidFill>
            </a:endParaRPr>
          </a:p>
          <a:p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xmlns="" id="{9A0518AF-6181-4C9F-9AA2-AEDC91371464}"/>
              </a:ext>
            </a:extLst>
          </p:cNvPr>
          <p:cNvCxnSpPr>
            <a:cxnSpLocks/>
          </p:cNvCxnSpPr>
          <p:nvPr/>
        </p:nvCxnSpPr>
        <p:spPr>
          <a:xfrm>
            <a:off x="966124" y="1436884"/>
            <a:ext cx="46455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Rectángulo"/>
          <p:cNvSpPr/>
          <p:nvPr/>
        </p:nvSpPr>
        <p:spPr>
          <a:xfrm>
            <a:off x="966123" y="1525416"/>
            <a:ext cx="10532769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 Globales:</a:t>
            </a:r>
          </a:p>
          <a:p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Las variables globales permiten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acceder a los datos entre las colecciones, las solicitudes (request), los guiones de prueba (test scripts) y los entornos.</a:t>
            </a:r>
          </a:p>
          <a:p>
            <a:pPr algn="just"/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Pasos para agregar una variable global:</a:t>
            </a:r>
          </a:p>
          <a:p>
            <a:pPr marL="457200" indent="-457200" algn="just">
              <a:buAutoNum type="arabicPeriod"/>
            </a:pP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Clic en el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ícono del ojo que aparece en la esquina superior </a:t>
            </a:r>
            <a:endParaRPr lang="es-CO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AutoNum type="arabicPeriod"/>
            </a:pP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Clic en la opción «Add» Sección Globals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/>
          <a:stretch/>
        </p:blipFill>
        <p:spPr bwMode="auto">
          <a:xfrm>
            <a:off x="1085415" y="3519815"/>
            <a:ext cx="6831034" cy="2417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7503090" y="3942175"/>
            <a:ext cx="388307" cy="3918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178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69510E7A-0248-417C-83D6-E7F9EC85A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8546" y="938475"/>
            <a:ext cx="9806259" cy="554086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</a:rPr>
              <a:t>AUTENTICACIÓN</a:t>
            </a:r>
            <a:endParaRPr lang="es-CO" dirty="0">
              <a:solidFill>
                <a:schemeClr val="tx1"/>
              </a:solidFill>
            </a:endParaRPr>
          </a:p>
          <a:p>
            <a:pPr algn="just"/>
            <a:r>
              <a:rPr lang="es-CO" sz="2000" b="0" dirty="0" smtClean="0">
                <a:solidFill>
                  <a:schemeClr val="tx1"/>
                </a:solidFill>
                <a:latin typeface="Arial" panose="020B0604020202020204" pitchFamily="34" charset="0"/>
              </a:rPr>
              <a:t>La Autenticación en Postman se utiliza cuando </a:t>
            </a:r>
            <a:r>
              <a:rPr lang="es-CO" sz="2000" b="0" dirty="0">
                <a:solidFill>
                  <a:schemeClr val="tx1"/>
                </a:solidFill>
                <a:latin typeface="Arial" panose="020B0604020202020204" pitchFamily="34" charset="0"/>
              </a:rPr>
              <a:t>vamos a realizar un registro de datos, debemos realizar </a:t>
            </a:r>
            <a:r>
              <a:rPr lang="es-CO" sz="2000" b="0" dirty="0" smtClean="0">
                <a:solidFill>
                  <a:schemeClr val="tx1"/>
                </a:solidFill>
                <a:latin typeface="Arial" panose="020B0604020202020204" pitchFamily="34" charset="0"/>
              </a:rPr>
              <a:t>dicha autenticación </a:t>
            </a:r>
            <a:r>
              <a:rPr lang="es-CO" sz="2000" b="0" dirty="0">
                <a:solidFill>
                  <a:schemeClr val="tx1"/>
                </a:solidFill>
                <a:latin typeface="Arial" panose="020B0604020202020204" pitchFamily="34" charset="0"/>
              </a:rPr>
              <a:t>ante el servidor o la </a:t>
            </a:r>
            <a:r>
              <a:rPr lang="es-CO" sz="2000" b="0" dirty="0" smtClean="0">
                <a:solidFill>
                  <a:schemeClr val="tx1"/>
                </a:solidFill>
                <a:latin typeface="Arial" panose="020B0604020202020204" pitchFamily="34" charset="0"/>
              </a:rPr>
              <a:t>API.</a:t>
            </a:r>
            <a:endParaRPr lang="es-CO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xmlns="" id="{9A0518AF-6181-4C9F-9AA2-AEDC91371464}"/>
              </a:ext>
            </a:extLst>
          </p:cNvPr>
          <p:cNvCxnSpPr>
            <a:cxnSpLocks/>
          </p:cNvCxnSpPr>
          <p:nvPr/>
        </p:nvCxnSpPr>
        <p:spPr>
          <a:xfrm>
            <a:off x="1053807" y="1499515"/>
            <a:ext cx="400670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3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2387019" y="2467628"/>
            <a:ext cx="7045080" cy="40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5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69510E7A-0248-417C-83D6-E7F9EC85A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8442" y="1539725"/>
            <a:ext cx="10758237" cy="554086"/>
          </a:xfrm>
        </p:spPr>
        <p:txBody>
          <a:bodyPr/>
          <a:lstStyle/>
          <a:p>
            <a:r>
              <a:rPr lang="es-MX" dirty="0" smtClean="0"/>
              <a:t>COLECCIONES</a:t>
            </a:r>
            <a:endParaRPr lang="es-CO" dirty="0"/>
          </a:p>
          <a:p>
            <a:endParaRPr lang="es-CO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xmlns="" id="{9A0518AF-6181-4C9F-9AA2-AEDC91371464}"/>
              </a:ext>
            </a:extLst>
          </p:cNvPr>
          <p:cNvCxnSpPr>
            <a:cxnSpLocks/>
          </p:cNvCxnSpPr>
          <p:nvPr/>
        </p:nvCxnSpPr>
        <p:spPr>
          <a:xfrm>
            <a:off x="978651" y="2063185"/>
            <a:ext cx="33553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2 CuadroTexto"/>
          <p:cNvSpPr txBox="1"/>
          <p:nvPr/>
        </p:nvSpPr>
        <p:spPr>
          <a:xfrm>
            <a:off x="903493" y="2154478"/>
            <a:ext cx="8854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colecciones son una forma de agrupar solicitudes y ejecutarlas en una secuencia predeterminada, estas solicitudes hacen referencia a una petición GET, POST, etc., que hagamos a un servidor.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34"/>
          <a:stretch/>
        </p:blipFill>
        <p:spPr bwMode="auto">
          <a:xfrm>
            <a:off x="3406775" y="3273187"/>
            <a:ext cx="5372100" cy="298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361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69510E7A-0248-417C-83D6-E7F9EC85A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8442" y="1852875"/>
            <a:ext cx="10758237" cy="554086"/>
          </a:xfrm>
        </p:spPr>
        <p:txBody>
          <a:bodyPr/>
          <a:lstStyle/>
          <a:p>
            <a:r>
              <a:rPr lang="es-MX" dirty="0" smtClean="0"/>
              <a:t>RUNNERS</a:t>
            </a:r>
            <a:endParaRPr lang="es-CO" dirty="0"/>
          </a:p>
          <a:p>
            <a:endParaRPr lang="es-CO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xmlns="" id="{9A0518AF-6181-4C9F-9AA2-AEDC91371464}"/>
              </a:ext>
            </a:extLst>
          </p:cNvPr>
          <p:cNvCxnSpPr>
            <a:cxnSpLocks/>
          </p:cNvCxnSpPr>
          <p:nvPr/>
        </p:nvCxnSpPr>
        <p:spPr>
          <a:xfrm>
            <a:off x="978651" y="2464017"/>
            <a:ext cx="235327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2 CuadroTexto"/>
          <p:cNvSpPr txBox="1"/>
          <p:nvPr/>
        </p:nvSpPr>
        <p:spPr>
          <a:xfrm>
            <a:off x="953598" y="2793304"/>
            <a:ext cx="8854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 Runners permite </a:t>
            </a:r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ejecutar conjuntos de solicitudes en una secuencia específica. </a:t>
            </a:r>
            <a:r>
              <a:rPr lang="es-CO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 los </a:t>
            </a:r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de la prueba de su solicitud, y sus scripts pueden pasar datos entre solicitudes, así como alterar el flujo de trabajo de la </a:t>
            </a:r>
            <a:r>
              <a:rPr lang="es-CO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solicitud.</a:t>
            </a:r>
            <a:endParaRPr lang="es-CO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55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xmlns="" id="{2CD6E4A0-8C38-4EDD-A2D7-7D91BCF3D178}"/>
              </a:ext>
            </a:extLst>
          </p:cNvPr>
          <p:cNvSpPr/>
          <p:nvPr/>
        </p:nvSpPr>
        <p:spPr>
          <a:xfrm>
            <a:off x="4289232" y="4466051"/>
            <a:ext cx="420915" cy="4209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AD58E4D4-2D89-448D-9C47-34DD3435F4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01342" y="989554"/>
            <a:ext cx="6880048" cy="568133"/>
          </a:xfrm>
        </p:spPr>
        <p:txBody>
          <a:bodyPr/>
          <a:lstStyle/>
          <a:p>
            <a:r>
              <a:rPr lang="es-MX" dirty="0" smtClean="0"/>
              <a:t>TABLA DE CONTENIDO</a:t>
            </a:r>
            <a:endParaRPr lang="es-CO" dirty="0"/>
          </a:p>
        </p:txBody>
      </p:sp>
      <p:sp>
        <p:nvSpPr>
          <p:cNvPr id="8" name="7 CuadroTexto"/>
          <p:cNvSpPr txBox="1"/>
          <p:nvPr/>
        </p:nvSpPr>
        <p:spPr>
          <a:xfrm>
            <a:off x="4960306" y="1847805"/>
            <a:ext cx="60124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"/>
            <a:r>
              <a:rPr lang="es-CO" dirty="0"/>
              <a:t>1.Que son las APIS.</a:t>
            </a:r>
          </a:p>
          <a:p>
            <a:pPr fontAlgn="b"/>
            <a:r>
              <a:rPr lang="es-CO" dirty="0"/>
              <a:t>2.Pruebas comúnmente realizadas a APIS</a:t>
            </a:r>
          </a:p>
          <a:p>
            <a:pPr fontAlgn="b"/>
            <a:r>
              <a:rPr lang="es-CO" dirty="0"/>
              <a:t>3.Códigos de respuesta y error más usados para probar APIS</a:t>
            </a:r>
          </a:p>
          <a:p>
            <a:pPr fontAlgn="b"/>
            <a:r>
              <a:rPr lang="es-CO" dirty="0"/>
              <a:t>4.Menú, vistas y controles en Postman</a:t>
            </a:r>
          </a:p>
          <a:p>
            <a:pPr fontAlgn="b"/>
            <a:r>
              <a:rPr lang="es-CO" dirty="0"/>
              <a:t>5.Gestión de ambientes</a:t>
            </a:r>
          </a:p>
          <a:p>
            <a:pPr fontAlgn="b"/>
            <a:r>
              <a:rPr lang="es-CO" dirty="0"/>
              <a:t>6.Comandos básicos de la herramienta.</a:t>
            </a:r>
          </a:p>
          <a:p>
            <a:pPr fontAlgn="b"/>
            <a:r>
              <a:rPr lang="es-CO" dirty="0"/>
              <a:t>7.Creación de variables</a:t>
            </a:r>
          </a:p>
          <a:p>
            <a:pPr fontAlgn="b"/>
            <a:r>
              <a:rPr lang="es-CO" dirty="0"/>
              <a:t>8. Autenticación</a:t>
            </a:r>
          </a:p>
          <a:p>
            <a:pPr fontAlgn="b"/>
            <a:r>
              <a:rPr lang="es-CO" dirty="0"/>
              <a:t>9.Colecciones</a:t>
            </a:r>
          </a:p>
          <a:p>
            <a:pPr fontAlgn="b"/>
            <a:r>
              <a:rPr lang="es-CO" dirty="0"/>
              <a:t>10.Runners</a:t>
            </a:r>
          </a:p>
          <a:p>
            <a:pPr fontAlgn="b"/>
            <a:r>
              <a:rPr lang="es-CO" dirty="0"/>
              <a:t>11.Requests</a:t>
            </a:r>
          </a:p>
          <a:p>
            <a:pPr fontAlgn="b"/>
            <a:r>
              <a:rPr lang="es-CO" dirty="0"/>
              <a:t>12. Test en Postman</a:t>
            </a:r>
          </a:p>
          <a:p>
            <a:pPr fontAlgn="b"/>
            <a:r>
              <a:rPr lang="es-CO" dirty="0"/>
              <a:t>13. Documentación en Postman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0365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69510E7A-0248-417C-83D6-E7F9EC85A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8442" y="1852875"/>
            <a:ext cx="10758237" cy="554086"/>
          </a:xfrm>
        </p:spPr>
        <p:txBody>
          <a:bodyPr/>
          <a:lstStyle/>
          <a:p>
            <a:r>
              <a:rPr lang="es-MX" dirty="0" smtClean="0"/>
              <a:t>REQUESTS</a:t>
            </a:r>
            <a:endParaRPr lang="es-CO" dirty="0"/>
          </a:p>
          <a:p>
            <a:endParaRPr lang="es-CO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xmlns="" id="{9A0518AF-6181-4C9F-9AA2-AEDC91371464}"/>
              </a:ext>
            </a:extLst>
          </p:cNvPr>
          <p:cNvCxnSpPr>
            <a:cxnSpLocks/>
          </p:cNvCxnSpPr>
          <p:nvPr/>
        </p:nvCxnSpPr>
        <p:spPr>
          <a:xfrm>
            <a:off x="978651" y="2464017"/>
            <a:ext cx="251611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2 CuadroTexto"/>
          <p:cNvSpPr txBox="1"/>
          <p:nvPr/>
        </p:nvSpPr>
        <p:spPr>
          <a:xfrm>
            <a:off x="953598" y="2592888"/>
            <a:ext cx="104325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Rest:</a:t>
            </a:r>
            <a:r>
              <a:rPr lang="es-MX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 permiten acceder y/o modificar la información mediante los métodos HTTP, por lo cual puedes acceder a ellos mediante </a:t>
            </a:r>
            <a:r>
              <a:rPr lang="es-CO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URL's</a:t>
            </a:r>
            <a:r>
              <a:rPr lang="es-CO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es cualquier interfaz entre sistemas que use HTTP para obtener datos o generar operaciones sobre esos datos en todos los formatos posibles, como XML y JSON</a:t>
            </a:r>
          </a:p>
        </p:txBody>
      </p:sp>
      <p:pic>
        <p:nvPicPr>
          <p:cNvPr id="6" name="5 Imagen" descr="C:\Users\hreyesp\Downloads\imag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667" y="3992588"/>
            <a:ext cx="4286250" cy="17037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048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69510E7A-0248-417C-83D6-E7F9EC85A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4897" y="775637"/>
            <a:ext cx="10107695" cy="554086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</a:rPr>
              <a:t>TEST EN POSTMAN</a:t>
            </a:r>
            <a:endParaRPr lang="es-CO" dirty="0">
              <a:solidFill>
                <a:schemeClr val="tx1"/>
              </a:solidFill>
            </a:endParaRPr>
          </a:p>
          <a:p>
            <a:pPr algn="just"/>
            <a:r>
              <a:rPr lang="es-CO" sz="2000" b="0" dirty="0">
                <a:solidFill>
                  <a:schemeClr val="tx1"/>
                </a:solidFill>
                <a:latin typeface="Arial" panose="020B0604020202020204" pitchFamily="34" charset="0"/>
              </a:rPr>
              <a:t>Postman nos permite enviar requests </a:t>
            </a:r>
            <a:r>
              <a:rPr lang="es-CO" sz="2000" b="0" dirty="0" smtClean="0">
                <a:solidFill>
                  <a:schemeClr val="tx1"/>
                </a:solidFill>
                <a:latin typeface="Arial" panose="020B0604020202020204" pitchFamily="34" charset="0"/>
              </a:rPr>
              <a:t>fácilmente </a:t>
            </a:r>
            <a:r>
              <a:rPr lang="es-CO" sz="2000" b="0" dirty="0">
                <a:solidFill>
                  <a:schemeClr val="tx1"/>
                </a:solidFill>
                <a:latin typeface="Arial" panose="020B0604020202020204" pitchFamily="34" charset="0"/>
              </a:rPr>
              <a:t>para probar APIs que estemos desarrollando, pero también nos da la posibilidad de testear sus respuestas.</a:t>
            </a:r>
            <a:endParaRPr lang="es-CO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xmlns="" id="{9A0518AF-6181-4C9F-9AA2-AEDC91371464}"/>
              </a:ext>
            </a:extLst>
          </p:cNvPr>
          <p:cNvCxnSpPr>
            <a:cxnSpLocks/>
          </p:cNvCxnSpPr>
          <p:nvPr/>
        </p:nvCxnSpPr>
        <p:spPr>
          <a:xfrm>
            <a:off x="903495" y="1324151"/>
            <a:ext cx="45328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801" y="2514121"/>
            <a:ext cx="8802688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1704801" y="5060515"/>
            <a:ext cx="3268032" cy="1215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592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69510E7A-0248-417C-83D6-E7F9EC85A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2448" y="750586"/>
            <a:ext cx="10107695" cy="740012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</a:rPr>
              <a:t>Ejemplos de Aserciones</a:t>
            </a:r>
            <a:endParaRPr lang="es-MX" dirty="0">
              <a:solidFill>
                <a:schemeClr val="tx1"/>
              </a:solidFill>
            </a:endParaRPr>
          </a:p>
          <a:p>
            <a:endParaRPr lang="es-MX" dirty="0" smtClean="0">
              <a:solidFill>
                <a:schemeClr val="tx1"/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xmlns="" id="{9A0518AF-6181-4C9F-9AA2-AEDC91371464}"/>
              </a:ext>
            </a:extLst>
          </p:cNvPr>
          <p:cNvCxnSpPr>
            <a:cxnSpLocks/>
          </p:cNvCxnSpPr>
          <p:nvPr/>
        </p:nvCxnSpPr>
        <p:spPr>
          <a:xfrm>
            <a:off x="903495" y="1324151"/>
            <a:ext cx="45328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81" y="2358910"/>
            <a:ext cx="9695146" cy="1318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xmlns="" id="{69510E7A-0248-417C-83D6-E7F9EC85A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01643" y="1591917"/>
            <a:ext cx="4287674" cy="675294"/>
          </a:xfrm>
        </p:spPr>
        <p:txBody>
          <a:bodyPr/>
          <a:lstStyle/>
          <a:p>
            <a:r>
              <a:rPr lang="es-MX" sz="3200" dirty="0" smtClean="0">
                <a:solidFill>
                  <a:schemeClr val="tx1"/>
                </a:solidFill>
              </a:rPr>
              <a:t>Búsqueda de texto</a:t>
            </a:r>
            <a:endParaRPr lang="es-MX" dirty="0">
              <a:solidFill>
                <a:schemeClr val="tx1"/>
              </a:solidFill>
            </a:endParaRPr>
          </a:p>
          <a:p>
            <a:endParaRPr lang="es-MX" dirty="0" smtClean="0">
              <a:solidFill>
                <a:schemeClr val="tx1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627" y="3677353"/>
            <a:ext cx="8673339" cy="2744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24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69510E7A-0248-417C-83D6-E7F9EC85A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2448" y="750586"/>
            <a:ext cx="10107695" cy="740012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</a:rPr>
              <a:t>Ejemplos de Aserciones</a:t>
            </a:r>
            <a:endParaRPr lang="es-MX" dirty="0">
              <a:solidFill>
                <a:schemeClr val="tx1"/>
              </a:solidFill>
            </a:endParaRPr>
          </a:p>
          <a:p>
            <a:endParaRPr lang="es-MX" dirty="0" smtClean="0">
              <a:solidFill>
                <a:schemeClr val="tx1"/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xmlns="" id="{9A0518AF-6181-4C9F-9AA2-AEDC91371464}"/>
              </a:ext>
            </a:extLst>
          </p:cNvPr>
          <p:cNvCxnSpPr>
            <a:cxnSpLocks/>
          </p:cNvCxnSpPr>
          <p:nvPr/>
        </p:nvCxnSpPr>
        <p:spPr>
          <a:xfrm>
            <a:off x="903495" y="1324151"/>
            <a:ext cx="45328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4">
            <a:extLst>
              <a:ext uri="{FF2B5EF4-FFF2-40B4-BE49-F238E27FC236}">
                <a16:creationId xmlns:a16="http://schemas.microsoft.com/office/drawing/2014/main" xmlns="" id="{69510E7A-0248-417C-83D6-E7F9EC85A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3660" y="1591917"/>
            <a:ext cx="7694752" cy="850658"/>
          </a:xfrm>
        </p:spPr>
        <p:txBody>
          <a:bodyPr/>
          <a:lstStyle/>
          <a:p>
            <a:r>
              <a:rPr lang="es-MX" sz="3200" dirty="0" smtClean="0">
                <a:solidFill>
                  <a:schemeClr val="tx1"/>
                </a:solidFill>
              </a:rPr>
              <a:t>Búsqueda en objetos anidados </a:t>
            </a:r>
            <a:r>
              <a:rPr lang="es-MX" sz="3200" dirty="0" err="1" smtClean="0">
                <a:solidFill>
                  <a:schemeClr val="tx1"/>
                </a:solidFill>
              </a:rPr>
              <a:t>Json</a:t>
            </a:r>
            <a:endParaRPr lang="es-MX" dirty="0">
              <a:solidFill>
                <a:schemeClr val="tx1"/>
              </a:solidFill>
            </a:endParaRPr>
          </a:p>
          <a:p>
            <a:endParaRPr lang="es-MX" dirty="0" smtClean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32" y="2793305"/>
            <a:ext cx="8465973" cy="1337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038" y="4016797"/>
            <a:ext cx="8134720" cy="257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806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69510E7A-0248-417C-83D6-E7F9EC85A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2448" y="750586"/>
            <a:ext cx="10107695" cy="740012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</a:rPr>
              <a:t>Ejemplos de Aserciones</a:t>
            </a:r>
            <a:endParaRPr lang="es-MX" dirty="0">
              <a:solidFill>
                <a:schemeClr val="tx1"/>
              </a:solidFill>
            </a:endParaRPr>
          </a:p>
          <a:p>
            <a:endParaRPr lang="es-MX" dirty="0" smtClean="0">
              <a:solidFill>
                <a:schemeClr val="tx1"/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xmlns="" id="{9A0518AF-6181-4C9F-9AA2-AEDC91371464}"/>
              </a:ext>
            </a:extLst>
          </p:cNvPr>
          <p:cNvCxnSpPr>
            <a:cxnSpLocks/>
          </p:cNvCxnSpPr>
          <p:nvPr/>
        </p:nvCxnSpPr>
        <p:spPr>
          <a:xfrm>
            <a:off x="903495" y="1324151"/>
            <a:ext cx="45328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4">
            <a:extLst>
              <a:ext uri="{FF2B5EF4-FFF2-40B4-BE49-F238E27FC236}">
                <a16:creationId xmlns:a16="http://schemas.microsoft.com/office/drawing/2014/main" xmlns="" id="{69510E7A-0248-417C-83D6-E7F9EC85A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6081" y="1729705"/>
            <a:ext cx="7694752" cy="850658"/>
          </a:xfrm>
        </p:spPr>
        <p:txBody>
          <a:bodyPr/>
          <a:lstStyle/>
          <a:p>
            <a:r>
              <a:rPr lang="es-MX" sz="3200" dirty="0" smtClean="0">
                <a:solidFill>
                  <a:schemeClr val="tx1"/>
                </a:solidFill>
              </a:rPr>
              <a:t>Búsqueda en objetos anidados </a:t>
            </a:r>
            <a:r>
              <a:rPr lang="es-MX" sz="3200" dirty="0" err="1" smtClean="0">
                <a:solidFill>
                  <a:schemeClr val="tx1"/>
                </a:solidFill>
              </a:rPr>
              <a:t>Json</a:t>
            </a:r>
            <a:r>
              <a:rPr lang="es-MX" sz="3200" dirty="0" smtClean="0">
                <a:solidFill>
                  <a:schemeClr val="tx1"/>
                </a:solidFill>
              </a:rPr>
              <a:t>, con la función </a:t>
            </a:r>
            <a:r>
              <a:rPr lang="es-MX" sz="3200" dirty="0" err="1" smtClean="0">
                <a:solidFill>
                  <a:schemeClr val="tx1"/>
                </a:solidFill>
              </a:rPr>
              <a:t>Find</a:t>
            </a:r>
            <a:endParaRPr lang="es-MX" dirty="0">
              <a:solidFill>
                <a:schemeClr val="tx1"/>
              </a:solidFill>
            </a:endParaRPr>
          </a:p>
          <a:p>
            <a:endParaRPr lang="es-MX" dirty="0" smtClean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5" y="3073260"/>
            <a:ext cx="8177875" cy="1755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00" y="4458735"/>
            <a:ext cx="7583575" cy="2399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375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69510E7A-0248-417C-83D6-E7F9EC85A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4897" y="775637"/>
            <a:ext cx="10107695" cy="554086"/>
          </a:xfrm>
        </p:spPr>
        <p:txBody>
          <a:bodyPr/>
          <a:lstStyle/>
          <a:p>
            <a:r>
              <a:rPr lang="es-CO" dirty="0" smtClean="0">
                <a:solidFill>
                  <a:schemeClr val="tx1"/>
                </a:solidFill>
              </a:rPr>
              <a:t>Documentación de </a:t>
            </a:r>
            <a:r>
              <a:rPr lang="es-CO" dirty="0" err="1" smtClean="0">
                <a:solidFill>
                  <a:schemeClr val="tx1"/>
                </a:solidFill>
              </a:rPr>
              <a:t>Api’s</a:t>
            </a:r>
            <a:r>
              <a:rPr lang="es-CO" dirty="0" smtClean="0">
                <a:solidFill>
                  <a:schemeClr val="tx1"/>
                </a:solidFill>
              </a:rPr>
              <a:t> en Postman</a:t>
            </a:r>
          </a:p>
          <a:p>
            <a:pPr algn="just"/>
            <a:r>
              <a:rPr lang="es-CO" sz="2000" b="0" dirty="0" smtClean="0">
                <a:solidFill>
                  <a:schemeClr val="tx1"/>
                </a:solidFill>
                <a:latin typeface="Arial" panose="020B0604020202020204" pitchFamily="34" charset="0"/>
              </a:rPr>
              <a:t>Postman nos permite documentar la documentación de </a:t>
            </a:r>
            <a:r>
              <a:rPr lang="es-CO" sz="2000" b="0" dirty="0" err="1" smtClean="0">
                <a:solidFill>
                  <a:schemeClr val="tx1"/>
                </a:solidFill>
                <a:latin typeface="Arial" panose="020B0604020202020204" pitchFamily="34" charset="0"/>
              </a:rPr>
              <a:t>API’s</a:t>
            </a:r>
            <a:r>
              <a:rPr lang="es-CO" sz="2000" b="0" dirty="0" smtClean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endParaRPr lang="es-CO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xmlns="" id="{9A0518AF-6181-4C9F-9AA2-AEDC91371464}"/>
              </a:ext>
            </a:extLst>
          </p:cNvPr>
          <p:cNvCxnSpPr>
            <a:cxnSpLocks/>
          </p:cNvCxnSpPr>
          <p:nvPr/>
        </p:nvCxnSpPr>
        <p:spPr>
          <a:xfrm>
            <a:off x="903495" y="1324151"/>
            <a:ext cx="45328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77" y="1966586"/>
            <a:ext cx="9034401" cy="4487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511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69510E7A-0248-417C-83D6-E7F9EC85A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4897" y="775637"/>
            <a:ext cx="10107695" cy="554086"/>
          </a:xfrm>
        </p:spPr>
        <p:txBody>
          <a:bodyPr/>
          <a:lstStyle/>
          <a:p>
            <a:r>
              <a:rPr lang="es-CO" dirty="0" smtClean="0">
                <a:solidFill>
                  <a:schemeClr val="tx1"/>
                </a:solidFill>
              </a:rPr>
              <a:t>Documentación de </a:t>
            </a:r>
            <a:r>
              <a:rPr lang="es-CO" dirty="0" err="1" smtClean="0">
                <a:solidFill>
                  <a:schemeClr val="tx1"/>
                </a:solidFill>
              </a:rPr>
              <a:t>Api’s</a:t>
            </a:r>
            <a:r>
              <a:rPr lang="es-CO" dirty="0" smtClean="0">
                <a:solidFill>
                  <a:schemeClr val="tx1"/>
                </a:solidFill>
              </a:rPr>
              <a:t> en Postman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xmlns="" id="{9A0518AF-6181-4C9F-9AA2-AEDC91371464}"/>
              </a:ext>
            </a:extLst>
          </p:cNvPr>
          <p:cNvCxnSpPr>
            <a:cxnSpLocks/>
          </p:cNvCxnSpPr>
          <p:nvPr/>
        </p:nvCxnSpPr>
        <p:spPr>
          <a:xfrm>
            <a:off x="903495" y="1324151"/>
            <a:ext cx="45328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Rectángulo"/>
          <p:cNvSpPr/>
          <p:nvPr/>
        </p:nvSpPr>
        <p:spPr>
          <a:xfrm>
            <a:off x="1704801" y="5060515"/>
            <a:ext cx="3268032" cy="1215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2" y="1823850"/>
            <a:ext cx="7716663" cy="4603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543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69510E7A-0248-417C-83D6-E7F9EC85A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4897" y="775637"/>
            <a:ext cx="10107695" cy="554086"/>
          </a:xfrm>
        </p:spPr>
        <p:txBody>
          <a:bodyPr/>
          <a:lstStyle/>
          <a:p>
            <a:r>
              <a:rPr lang="es-CO" dirty="0" smtClean="0">
                <a:solidFill>
                  <a:schemeClr val="tx1"/>
                </a:solidFill>
              </a:rPr>
              <a:t>Ejemplos de </a:t>
            </a:r>
            <a:r>
              <a:rPr lang="es-CO" dirty="0" err="1" smtClean="0">
                <a:solidFill>
                  <a:schemeClr val="tx1"/>
                </a:solidFill>
              </a:rPr>
              <a:t>Api’s</a:t>
            </a:r>
            <a:endParaRPr lang="es-CO" dirty="0" smtClean="0">
              <a:solidFill>
                <a:schemeClr val="tx1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1043836" y="1738110"/>
            <a:ext cx="674735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CO" b="1" dirty="0"/>
          </a:p>
          <a:p>
            <a:r>
              <a:rPr lang="es-CO" sz="3200" dirty="0" smtClean="0"/>
              <a:t>●https</a:t>
            </a:r>
            <a:r>
              <a:rPr lang="es-CO" sz="3200" dirty="0"/>
              <a:t>://rickandmortyapi.com/documentation</a:t>
            </a:r>
          </a:p>
          <a:p>
            <a:r>
              <a:rPr lang="es-CO" sz="3200" smtClean="0"/>
              <a:t>●https</a:t>
            </a:r>
            <a:r>
              <a:rPr lang="es-CO" sz="3200" dirty="0"/>
              <a:t>://github.com/vdespa/introduction-to-post</a:t>
            </a:r>
          </a:p>
          <a:p>
            <a:r>
              <a:rPr lang="es-CO" sz="3200" dirty="0"/>
              <a:t>man-course/blob/main/simple-books-api.md</a:t>
            </a:r>
          </a:p>
        </p:txBody>
      </p:sp>
    </p:spTree>
    <p:extLst>
      <p:ext uri="{BB962C8B-B14F-4D97-AF65-F5344CB8AC3E}">
        <p14:creationId xmlns:p14="http://schemas.microsoft.com/office/powerpoint/2010/main" val="380980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25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r="-2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67BA1536-A3AD-48F6-937D-3A7321CF5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 smtClean="0"/>
              <a:t>¿QUE ES UNA API?</a:t>
            </a:r>
            <a:endParaRPr lang="es-CO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xmlns="" id="{A2B8833C-D226-4F32-9A13-421CAC9799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1470" y="3003575"/>
            <a:ext cx="4432300" cy="1869050"/>
          </a:xfrm>
        </p:spPr>
        <p:txBody>
          <a:bodyPr>
            <a:noAutofit/>
          </a:bodyPr>
          <a:lstStyle/>
          <a:p>
            <a:pPr algn="just"/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PI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es el acrónimo de Application Programming Interface (Interfaz de programación de aplicaciones), que es un intermedio de software que permite que dos aplicaciones se comuniquen entre sí.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xmlns="" id="{68EBE802-E1BA-4CF6-ACEB-59CA35029B94}"/>
              </a:ext>
            </a:extLst>
          </p:cNvPr>
          <p:cNvCxnSpPr>
            <a:cxnSpLocks/>
          </p:cNvCxnSpPr>
          <p:nvPr/>
        </p:nvCxnSpPr>
        <p:spPr>
          <a:xfrm>
            <a:off x="1001558" y="2864794"/>
            <a:ext cx="4422212" cy="0"/>
          </a:xfrm>
          <a:prstGeom prst="line">
            <a:avLst/>
          </a:prstGeom>
          <a:ln>
            <a:solidFill>
              <a:srgbClr val="8DC0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7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DC4D88EA-4E08-47A3-BB4E-CA65E6AE7A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4773" y="1694402"/>
            <a:ext cx="6948734" cy="554086"/>
          </a:xfrm>
        </p:spPr>
        <p:txBody>
          <a:bodyPr/>
          <a:lstStyle/>
          <a:p>
            <a:r>
              <a:rPr lang="es-MX" dirty="0" smtClean="0"/>
              <a:t>¿PARA QUE SIRVE UNA API?</a:t>
            </a:r>
            <a:endParaRPr lang="es-CO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xmlns="" id="{C1DF9880-6115-4AF8-80BF-6CBE48F9D4B4}"/>
              </a:ext>
            </a:extLst>
          </p:cNvPr>
          <p:cNvCxnSpPr>
            <a:cxnSpLocks/>
          </p:cNvCxnSpPr>
          <p:nvPr/>
        </p:nvCxnSpPr>
        <p:spPr>
          <a:xfrm>
            <a:off x="964483" y="2320413"/>
            <a:ext cx="657618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9431" y="3380572"/>
            <a:ext cx="7189960" cy="1929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Marcador de texto 6">
            <a:extLst>
              <a:ext uri="{FF2B5EF4-FFF2-40B4-BE49-F238E27FC236}">
                <a16:creationId xmlns:a16="http://schemas.microsoft.com/office/drawing/2014/main" xmlns="" id="{A2B8833C-D226-4F32-9A13-421CAC9799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157" y="2354894"/>
            <a:ext cx="7288234" cy="1290181"/>
          </a:xfrm>
        </p:spPr>
        <p:txBody>
          <a:bodyPr>
            <a:noAutofit/>
          </a:bodyPr>
          <a:lstStyle/>
          <a:p>
            <a:pPr algn="just"/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Las APIs son usadas comúnmente por paginas web para reutilizar servicios que ya han sido creados por grandes compañías como por ejemplo: Google, Paypal, Twitter, etc.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35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DC4D88EA-4E08-47A3-BB4E-CA65E6AE7A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1027" y="1030522"/>
            <a:ext cx="6948734" cy="554086"/>
          </a:xfrm>
        </p:spPr>
        <p:txBody>
          <a:bodyPr/>
          <a:lstStyle/>
          <a:p>
            <a:r>
              <a:rPr lang="es-MX" dirty="0" smtClean="0"/>
              <a:t>EJEMPLO</a:t>
            </a:r>
            <a:endParaRPr lang="es-CO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xmlns="" id="{C1DF9880-6115-4AF8-80BF-6CBE48F9D4B4}"/>
              </a:ext>
            </a:extLst>
          </p:cNvPr>
          <p:cNvCxnSpPr>
            <a:cxnSpLocks/>
          </p:cNvCxnSpPr>
          <p:nvPr/>
        </p:nvCxnSpPr>
        <p:spPr>
          <a:xfrm>
            <a:off x="864276" y="1656533"/>
            <a:ext cx="22046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34" y="1866379"/>
            <a:ext cx="10602184" cy="4363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5636712" y="2392471"/>
            <a:ext cx="2354893" cy="30438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770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xmlns="" id="{2CD6E4A0-8C38-4EDD-A2D7-7D91BCF3D178}"/>
              </a:ext>
            </a:extLst>
          </p:cNvPr>
          <p:cNvSpPr/>
          <p:nvPr/>
        </p:nvSpPr>
        <p:spPr>
          <a:xfrm>
            <a:off x="4289232" y="4466051"/>
            <a:ext cx="420915" cy="4209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AD58E4D4-2D89-448D-9C47-34DD3435F4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16482" y="1215024"/>
            <a:ext cx="9638619" cy="638828"/>
          </a:xfrm>
        </p:spPr>
        <p:txBody>
          <a:bodyPr/>
          <a:lstStyle/>
          <a:p>
            <a:r>
              <a:rPr lang="es-CO" sz="3600" dirty="0" smtClean="0"/>
              <a:t>PRUEBAS COMÚNES REALIZADAS A APIS</a:t>
            </a:r>
            <a:endParaRPr lang="es-CO" sz="3600" dirty="0"/>
          </a:p>
        </p:txBody>
      </p:sp>
      <p:sp>
        <p:nvSpPr>
          <p:cNvPr id="2" name="1 CuadroTexto"/>
          <p:cNvSpPr txBox="1"/>
          <p:nvPr/>
        </p:nvSpPr>
        <p:spPr>
          <a:xfrm>
            <a:off x="2805830" y="1753645"/>
            <a:ext cx="790392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b="1" dirty="0">
                <a:latin typeface="Arial" panose="020B0604020202020204" pitchFamily="34" charset="0"/>
                <a:cs typeface="Arial" panose="020B0604020202020204" pitchFamily="34" charset="0"/>
              </a:rPr>
              <a:t>Pruebas de </a:t>
            </a:r>
            <a:r>
              <a:rPr lang="es-CO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contrato:</a:t>
            </a:r>
            <a:endParaRPr lang="es-CO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Una API representa un contrato entre dos o más aplicaciones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Este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contrato es importante porque sirve como base para la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comunicación.</a:t>
            </a:r>
          </a:p>
          <a:p>
            <a:pPr algn="just"/>
            <a:endParaRPr lang="es-CO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 esta prueba se valida lo siguiente:</a:t>
            </a:r>
          </a:p>
          <a:p>
            <a:pPr algn="just"/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El contrato de servicio se redacta de acuerdo con las especificaciones.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 solicitud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de mensaje y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 respuesta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son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correctas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(validación de esquema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s-MX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CO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5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xmlns="" id="{2CD6E4A0-8C38-4EDD-A2D7-7D91BCF3D178}"/>
              </a:ext>
            </a:extLst>
          </p:cNvPr>
          <p:cNvSpPr/>
          <p:nvPr/>
        </p:nvSpPr>
        <p:spPr>
          <a:xfrm>
            <a:off x="4289232" y="4466051"/>
            <a:ext cx="420915" cy="4209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AD58E4D4-2D89-448D-9C47-34DD3435F4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16482" y="1102290"/>
            <a:ext cx="9638619" cy="638828"/>
          </a:xfrm>
        </p:spPr>
        <p:txBody>
          <a:bodyPr/>
          <a:lstStyle/>
          <a:p>
            <a:r>
              <a:rPr lang="es-CO" sz="3600" dirty="0" smtClean="0"/>
              <a:t>PRUEBAS COMÚNES REALIZADAS A APIS</a:t>
            </a:r>
            <a:endParaRPr lang="es-CO" sz="3600" dirty="0"/>
          </a:p>
        </p:txBody>
      </p:sp>
      <p:sp>
        <p:nvSpPr>
          <p:cNvPr id="2" name="1 CuadroTexto"/>
          <p:cNvSpPr txBox="1"/>
          <p:nvPr/>
        </p:nvSpPr>
        <p:spPr>
          <a:xfrm>
            <a:off x="2805830" y="1703541"/>
            <a:ext cx="846759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latin typeface="Arial" panose="020B0604020202020204" pitchFamily="34" charset="0"/>
                <a:cs typeface="Arial" panose="020B0604020202020204" pitchFamily="34" charset="0"/>
              </a:rPr>
              <a:t>Pruebas de </a:t>
            </a:r>
            <a:r>
              <a:rPr lang="es-CO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componentes:</a:t>
            </a:r>
            <a:endParaRPr lang="es-CO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Estas pruebas se crean realizando un paso de prueba para cada método o recurso que está disponible en el contrato de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servicio.</a:t>
            </a:r>
          </a:p>
          <a:p>
            <a:pPr algn="just"/>
            <a:endParaRPr lang="es-MX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 esta prueba se valida lo siguiente:</a:t>
            </a:r>
          </a:p>
          <a:p>
            <a:pPr algn="just"/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estado de la respuesta es el esperado (200 OK,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incluso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 devolvió un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error si eso es lo que está buscando)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Las cargas útiles de error de respuesta contienen los mensajes de error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correctos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El servicio responde dentro de un plazo previsto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sz="2000" dirty="0"/>
          </a:p>
          <a:p>
            <a:endParaRPr lang="es-CO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CO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58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xmlns="" id="{2CD6E4A0-8C38-4EDD-A2D7-7D91BCF3D178}"/>
              </a:ext>
            </a:extLst>
          </p:cNvPr>
          <p:cNvSpPr/>
          <p:nvPr/>
        </p:nvSpPr>
        <p:spPr>
          <a:xfrm>
            <a:off x="4289232" y="4466051"/>
            <a:ext cx="420915" cy="4209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AD58E4D4-2D89-448D-9C47-34DD3435F4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40910" y="1427966"/>
            <a:ext cx="9914191" cy="638828"/>
          </a:xfrm>
        </p:spPr>
        <p:txBody>
          <a:bodyPr/>
          <a:lstStyle/>
          <a:p>
            <a:r>
              <a:rPr lang="es-CO" sz="3600" dirty="0" smtClean="0"/>
              <a:t>PRUEBAS COMÚNES REALIZADAS A APIS</a:t>
            </a:r>
            <a:endParaRPr lang="es-CO" sz="3600" dirty="0"/>
          </a:p>
        </p:txBody>
      </p:sp>
      <p:sp>
        <p:nvSpPr>
          <p:cNvPr id="2" name="1 CuadroTexto"/>
          <p:cNvSpPr txBox="1"/>
          <p:nvPr/>
        </p:nvSpPr>
        <p:spPr>
          <a:xfrm>
            <a:off x="2805831" y="2004165"/>
            <a:ext cx="7954028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Pruebas </a:t>
            </a:r>
            <a:r>
              <a:rPr lang="es-CO" sz="2400" b="1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CO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rendimiento:</a:t>
            </a:r>
          </a:p>
          <a:p>
            <a:pPr algn="just"/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pruebas de rendimiento generalmente se relegan al final del proceso de prueba, en un entorno de prueba específico de rendimiento. </a:t>
            </a:r>
            <a:endParaRPr lang="es-CO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2400" b="1" dirty="0">
                <a:latin typeface="Arial" panose="020B0604020202020204" pitchFamily="34" charset="0"/>
                <a:cs typeface="Arial" panose="020B0604020202020204" pitchFamily="34" charset="0"/>
              </a:rPr>
              <a:t>Pruebas de seguridad</a:t>
            </a:r>
            <a:r>
              <a:rPr lang="es-CO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s-CO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Las pruebas de seguridad son importantes para todas las partes interesadas de una organización si se encuentran expuestos a una vulnerabilidad de seguridad, Estas pruebas detectan cualquier cambio que se propague a través de la aplicación.</a:t>
            </a:r>
          </a:p>
          <a:p>
            <a:pPr algn="just"/>
            <a:endParaRPr lang="es-MX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CO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CO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40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xmlns="" id="{2CD6E4A0-8C38-4EDD-A2D7-7D91BCF3D178}"/>
              </a:ext>
            </a:extLst>
          </p:cNvPr>
          <p:cNvSpPr/>
          <p:nvPr/>
        </p:nvSpPr>
        <p:spPr>
          <a:xfrm>
            <a:off x="4289232" y="4466051"/>
            <a:ext cx="420915" cy="4209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AD58E4D4-2D89-448D-9C47-34DD3435F4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39868" y="688931"/>
            <a:ext cx="10152186" cy="638828"/>
          </a:xfrm>
        </p:spPr>
        <p:txBody>
          <a:bodyPr/>
          <a:lstStyle/>
          <a:p>
            <a:pPr algn="l"/>
            <a:r>
              <a:rPr lang="es-CO" sz="2800" dirty="0" smtClean="0"/>
              <a:t>CÓDIGOS DE RESPUESTA Y ERROR MÁS USADOS PARA PROBAR APIS</a:t>
            </a:r>
            <a:endParaRPr lang="es-CO" sz="28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95" y="1413876"/>
            <a:ext cx="6858000" cy="51435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803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CHOUCAIR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9FC417"/>
      </a:accent1>
      <a:accent2>
        <a:srgbClr val="757070"/>
      </a:accent2>
      <a:accent3>
        <a:srgbClr val="A5A5A5"/>
      </a:accent3>
      <a:accent4>
        <a:srgbClr val="0071BC"/>
      </a:accent4>
      <a:accent5>
        <a:srgbClr val="FF1D25"/>
      </a:accent5>
      <a:accent6>
        <a:srgbClr val="0C0C0C"/>
      </a:accent6>
      <a:hlink>
        <a:srgbClr val="0563C1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>5.0</_Version>
    <Descripci_x00f3_n xmlns="65b6d108-5a75-4287-a1f8-8f6b492f6f59">Plantilla para realizar presentaciones.</Descripci_x00f3_n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E976473001DC045B345FC90FFAABA75" ma:contentTypeVersion="6" ma:contentTypeDescription="Crear nuevo documento." ma:contentTypeScope="" ma:versionID="d55527ccc288a0f13c1e11046e7c2ff4">
  <xsd:schema xmlns:xsd="http://www.w3.org/2001/XMLSchema" xmlns:xs="http://www.w3.org/2001/XMLSchema" xmlns:p="http://schemas.microsoft.com/office/2006/metadata/properties" xmlns:ns2="65b6d108-5a75-4287-a1f8-8f6b492f6f59" xmlns:ns3="http://schemas.microsoft.com/sharepoint/v3/fields" xmlns:ns4="58619188-a73f-4771-9ed4-c3951180e098" targetNamespace="http://schemas.microsoft.com/office/2006/metadata/properties" ma:root="true" ma:fieldsID="ca8c45ed770f5018e7ecde773ff980d8" ns2:_="" ns3:_="" ns4:_="">
    <xsd:import namespace="65b6d108-5a75-4287-a1f8-8f6b492f6f59"/>
    <xsd:import namespace="http://schemas.microsoft.com/sharepoint/v3/fields"/>
    <xsd:import namespace="58619188-a73f-4771-9ed4-c3951180e0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_Version" minOccurs="0"/>
                <xsd:element ref="ns2:Descripci_x00f3_n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b6d108-5a75-4287-a1f8-8f6b492f6f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escripci_x00f3_n" ma:index="11" ma:displayName="Descripción" ma:format="Dropdown" ma:internalName="Descripci_x00f3_n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Version" ma:index="10" nillable="true" ma:displayName="Versión" ma:internalName="_Vers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619188-a73f-4771-9ed4-c3951180e09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99597E-37DE-4556-88E6-D66E477CD83B}">
  <ds:schemaRefs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58619188-a73f-4771-9ed4-c3951180e098"/>
    <ds:schemaRef ds:uri="http://purl.org/dc/dcmitype/"/>
    <ds:schemaRef ds:uri="http://schemas.microsoft.com/office/2006/documentManagement/types"/>
    <ds:schemaRef ds:uri="http://purl.org/dc/terms/"/>
    <ds:schemaRef ds:uri="http://schemas.microsoft.com/sharepoint/v3/fields"/>
    <ds:schemaRef ds:uri="65b6d108-5a75-4287-a1f8-8f6b492f6f59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42E948B-6BAD-469E-8EA0-C31AD69A67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b6d108-5a75-4287-a1f8-8f6b492f6f59"/>
    <ds:schemaRef ds:uri="http://schemas.microsoft.com/sharepoint/v3/fields"/>
    <ds:schemaRef ds:uri="58619188-a73f-4771-9ed4-c3951180e0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2877111-05F7-4846-9691-D5F4BA4345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4494</TotalTime>
  <Words>817</Words>
  <Application>Microsoft Office PowerPoint</Application>
  <PresentationFormat>Personalizado</PresentationFormat>
  <Paragraphs>116</Paragraphs>
  <Slides>28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2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para presentaciones</dc:title>
  <dc:creator>Jerónimo Gómez</dc:creator>
  <cp:lastModifiedBy>Didier Gerardo Gutierrez Perez</cp:lastModifiedBy>
  <cp:revision>64</cp:revision>
  <dcterms:created xsi:type="dcterms:W3CDTF">2021-11-16T19:24:00Z</dcterms:created>
  <dcterms:modified xsi:type="dcterms:W3CDTF">2022-05-20T22:41:39Z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0x0101008E976473001DC045B345FC90FFAABA75</vt:lpwstr>
  </property>
  <property fmtid="{D5CDD505-2E9C-101B-9397-08002B2CF9AE}" pid="3" name="_dlc_DocIdItemGuid">
    <vt:lpwstr>b46316f2-9bff-49ab-8e01-874ea85f8561</vt:lpwstr>
  </property>
</Properties>
</file>